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sldIdLst>
    <p:sldId id="257" r:id="rId2"/>
    <p:sldId id="544" r:id="rId3"/>
    <p:sldId id="292" r:id="rId4"/>
    <p:sldId id="497" r:id="rId5"/>
    <p:sldId id="498" r:id="rId6"/>
    <p:sldId id="499" r:id="rId7"/>
    <p:sldId id="500" r:id="rId8"/>
    <p:sldId id="266" r:id="rId9"/>
    <p:sldId id="271" r:id="rId10"/>
    <p:sldId id="273" r:id="rId11"/>
    <p:sldId id="274" r:id="rId12"/>
    <p:sldId id="276" r:id="rId13"/>
    <p:sldId id="277" r:id="rId14"/>
    <p:sldId id="288" r:id="rId15"/>
    <p:sldId id="278" r:id="rId16"/>
    <p:sldId id="280" r:id="rId17"/>
    <p:sldId id="281" r:id="rId18"/>
    <p:sldId id="283" r:id="rId19"/>
    <p:sldId id="501" r:id="rId20"/>
    <p:sldId id="489" r:id="rId21"/>
    <p:sldId id="445" r:id="rId22"/>
    <p:sldId id="505" r:id="rId23"/>
    <p:sldId id="313" r:id="rId24"/>
    <p:sldId id="293" r:id="rId25"/>
    <p:sldId id="310" r:id="rId26"/>
    <p:sldId id="297" r:id="rId27"/>
    <p:sldId id="311" r:id="rId28"/>
    <p:sldId id="259" r:id="rId29"/>
    <p:sldId id="305" r:id="rId30"/>
    <p:sldId id="307" r:id="rId31"/>
    <p:sldId id="308" r:id="rId32"/>
    <p:sldId id="304" r:id="rId33"/>
    <p:sldId id="510" r:id="rId34"/>
    <p:sldId id="525" r:id="rId35"/>
    <p:sldId id="526" r:id="rId36"/>
    <p:sldId id="542" r:id="rId37"/>
    <p:sldId id="54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59"/>
    <p:restoredTop sz="96638"/>
  </p:normalViewPr>
  <p:slideViewPr>
    <p:cSldViewPr snapToGrid="0" snapToObjects="1">
      <p:cViewPr varScale="1">
        <p:scale>
          <a:sx n="142" d="100"/>
          <a:sy n="142" d="100"/>
        </p:scale>
        <p:origin x="5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DC480-E02D-9846-B18C-2B3211000646}" type="datetimeFigureOut">
              <a:rPr lang="en-US" smtClean="0"/>
              <a:t>12/2/21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1D64E1-D399-9B43-A0D9-14D77CC69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611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2744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TODO: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switch</a:t>
            </a:r>
            <a:r>
              <a:rPr lang="zh-CN" altLang="en-US" dirty="0"/>
              <a:t> </a:t>
            </a:r>
            <a:r>
              <a:rPr lang="en-US" altLang="zh-CN" dirty="0"/>
              <a:t>called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SDI</a:t>
            </a:r>
            <a:r>
              <a:rPr lang="zh-CN" altLang="en-US" dirty="0"/>
              <a:t> </a:t>
            </a:r>
            <a:r>
              <a:rPr lang="en-US" altLang="zh-CN" dirty="0"/>
              <a:t>net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Sure</a:t>
            </a:r>
            <a:r>
              <a:rPr lang="zh-CN" altLang="en-US" dirty="0"/>
              <a:t> </a:t>
            </a:r>
            <a:r>
              <a:rPr lang="en-US" altLang="zh-CN" dirty="0"/>
              <a:t>m</a:t>
            </a:r>
          </a:p>
          <a:p>
            <a:endParaRPr lang="en-US" altLang="zh-CN" dirty="0"/>
          </a:p>
          <a:p>
            <a:r>
              <a:rPr lang="en-US" altLang="zh-CN" dirty="0" err="1"/>
              <a:t>ultipel</a:t>
            </a:r>
            <a:r>
              <a:rPr lang="zh-CN" altLang="en-US" dirty="0"/>
              <a:t> </a:t>
            </a:r>
            <a:r>
              <a:rPr lang="en-US" altLang="zh-CN" dirty="0"/>
              <a:t>paths,</a:t>
            </a:r>
            <a:r>
              <a:rPr lang="zh-CN" altLang="en-US" dirty="0"/>
              <a:t> </a:t>
            </a:r>
            <a:r>
              <a:rPr lang="en-US" altLang="zh-CN" dirty="0"/>
              <a:t>go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 err="1"/>
              <a:t>dst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</a:p>
          <a:p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payment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client: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 err="1"/>
              <a:t>plaen</a:t>
            </a:r>
            <a:r>
              <a:rPr lang="zh-CN" altLang="en-US" dirty="0"/>
              <a:t> </a:t>
            </a:r>
            <a:r>
              <a:rPr lang="en-US" altLang="zh-CN" dirty="0"/>
              <a:t>connection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 err="1"/>
              <a:t>swtich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subset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switches</a:t>
            </a:r>
            <a:r>
              <a:rPr lang="zh-CN" altLang="en-US" dirty="0"/>
              <a:t> </a:t>
            </a:r>
            <a:br>
              <a:rPr lang="en-US" altLang="zh-CN" dirty="0"/>
            </a:br>
            <a:r>
              <a:rPr lang="en-US" altLang="zh-CN" dirty="0"/>
              <a:t>call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SDI-net</a:t>
            </a:r>
            <a:r>
              <a:rPr lang="zh-CN" altLang="en-US" dirty="0"/>
              <a:t> </a:t>
            </a:r>
            <a:r>
              <a:rPr lang="en-US" altLang="zh-CN" dirty="0"/>
              <a:t>(comment: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subset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them,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simplify</a:t>
            </a:r>
            <a:r>
              <a:rPr lang="zh-CN" altLang="en-US" dirty="0"/>
              <a:t> </a:t>
            </a:r>
            <a:r>
              <a:rPr lang="en-US" altLang="zh-CN" dirty="0"/>
              <a:t>management/business,</a:t>
            </a:r>
            <a:r>
              <a:rPr lang="zh-CN" altLang="en-US" dirty="0"/>
              <a:t> </a:t>
            </a:r>
            <a:r>
              <a:rPr lang="en-US" altLang="zh-CN" dirty="0"/>
              <a:t>arrange</a:t>
            </a:r>
            <a:r>
              <a:rPr lang="zh-CN" altLang="en-US" dirty="0"/>
              <a:t> </a:t>
            </a:r>
            <a:r>
              <a:rPr lang="en-US" altLang="zh-CN" dirty="0"/>
              <a:t>business</a:t>
            </a:r>
            <a:r>
              <a:rPr lang="zh-CN" altLang="en-US" dirty="0"/>
              <a:t> </a:t>
            </a:r>
            <a:r>
              <a:rPr lang="en-US" altLang="zh-CN" dirty="0"/>
              <a:t>relationship)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E5884-232A-5C4C-A95B-72C4215E730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875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11CE60-2CD4-4240-82EE-F73CB1C53CE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624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idea:</a:t>
            </a:r>
            <a:r>
              <a:rPr lang="zh-CN" altLang="en-US" dirty="0"/>
              <a:t> </a:t>
            </a:r>
            <a:r>
              <a:rPr lang="en-US" altLang="zh-CN" dirty="0"/>
              <a:t>on-demand,</a:t>
            </a:r>
            <a:r>
              <a:rPr lang="zh-CN" altLang="en-US" dirty="0"/>
              <a:t> </a:t>
            </a:r>
            <a:r>
              <a:rPr lang="en-US" altLang="zh-CN" dirty="0" err="1"/>
              <a:t>partianl</a:t>
            </a:r>
            <a:r>
              <a:rPr lang="en-US" altLang="zh-CN" dirty="0"/>
              <a:t>-instantiation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967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idea:</a:t>
            </a:r>
            <a:r>
              <a:rPr lang="zh-CN" altLang="en-US" dirty="0"/>
              <a:t> </a:t>
            </a:r>
            <a:r>
              <a:rPr lang="en-US" altLang="zh-CN" dirty="0"/>
              <a:t>on-demand,</a:t>
            </a:r>
            <a:r>
              <a:rPr lang="zh-CN" altLang="en-US" dirty="0"/>
              <a:t> </a:t>
            </a:r>
            <a:r>
              <a:rPr lang="en-US" altLang="zh-CN" dirty="0" err="1"/>
              <a:t>partianl</a:t>
            </a:r>
            <a:r>
              <a:rPr lang="en-US" altLang="zh-CN" dirty="0"/>
              <a:t>-instantiation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23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idea:</a:t>
            </a:r>
            <a:r>
              <a:rPr lang="zh-CN" altLang="en-US" dirty="0"/>
              <a:t> </a:t>
            </a:r>
            <a:r>
              <a:rPr lang="en-US" altLang="zh-CN" dirty="0"/>
              <a:t>on-demand,</a:t>
            </a:r>
            <a:r>
              <a:rPr lang="zh-CN" altLang="en-US" dirty="0"/>
              <a:t> </a:t>
            </a:r>
            <a:r>
              <a:rPr lang="en-US" altLang="zh-CN" dirty="0" err="1"/>
              <a:t>partianl</a:t>
            </a:r>
            <a:r>
              <a:rPr lang="en-US" altLang="zh-CN" dirty="0"/>
              <a:t>-instantiation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550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idea:</a:t>
            </a:r>
            <a:r>
              <a:rPr lang="zh-CN" altLang="en-US" dirty="0"/>
              <a:t> </a:t>
            </a:r>
            <a:r>
              <a:rPr lang="en-US" altLang="zh-CN" dirty="0"/>
              <a:t>on-demand,</a:t>
            </a:r>
            <a:r>
              <a:rPr lang="zh-CN" altLang="en-US" dirty="0"/>
              <a:t> </a:t>
            </a:r>
            <a:r>
              <a:rPr lang="en-US" altLang="zh-CN" dirty="0" err="1"/>
              <a:t>partianl</a:t>
            </a:r>
            <a:r>
              <a:rPr lang="en-US" altLang="zh-CN" dirty="0"/>
              <a:t>-instantiation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11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idea:</a:t>
            </a:r>
            <a:r>
              <a:rPr lang="zh-CN" altLang="en-US" dirty="0"/>
              <a:t> </a:t>
            </a:r>
            <a:r>
              <a:rPr lang="en-US" altLang="zh-CN" dirty="0"/>
              <a:t>on-demand,</a:t>
            </a:r>
            <a:r>
              <a:rPr lang="zh-CN" altLang="en-US" dirty="0"/>
              <a:t> </a:t>
            </a:r>
            <a:r>
              <a:rPr lang="en-US" altLang="zh-CN" dirty="0" err="1"/>
              <a:t>partianl</a:t>
            </a:r>
            <a:r>
              <a:rPr lang="en-US" altLang="zh-CN" dirty="0"/>
              <a:t>-instantiation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71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idea:</a:t>
            </a:r>
            <a:r>
              <a:rPr lang="zh-CN" altLang="en-US" dirty="0"/>
              <a:t> </a:t>
            </a:r>
            <a:r>
              <a:rPr lang="en-US" altLang="zh-CN" dirty="0"/>
              <a:t>on-demand,</a:t>
            </a:r>
            <a:r>
              <a:rPr lang="zh-CN" altLang="en-US" dirty="0"/>
              <a:t> </a:t>
            </a:r>
            <a:r>
              <a:rPr lang="en-US" altLang="zh-CN" dirty="0" err="1"/>
              <a:t>partianl</a:t>
            </a:r>
            <a:r>
              <a:rPr lang="en-US" altLang="zh-CN" dirty="0"/>
              <a:t>-instantiation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599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TODO: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link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B</a:t>
            </a:r>
          </a:p>
          <a:p>
            <a:r>
              <a:rPr lang="en-US" altLang="zh-CN" dirty="0"/>
              <a:t>There's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ports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prefix</a:t>
            </a:r>
          </a:p>
          <a:p>
            <a:r>
              <a:rPr lang="en-US" altLang="zh-CN" dirty="0"/>
              <a:t>Parallel</a:t>
            </a:r>
            <a:r>
              <a:rPr lang="zh-CN" altLang="en-US" dirty="0"/>
              <a:t> </a:t>
            </a:r>
            <a:r>
              <a:rPr lang="en-US" altLang="zh-CN" dirty="0"/>
              <a:t>figures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===</a:t>
            </a:r>
          </a:p>
          <a:p>
            <a:r>
              <a:rPr lang="en-US" altLang="zh-CN" dirty="0" err="1"/>
              <a:t>Contritbuion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</a:p>
          <a:p>
            <a:endParaRPr lang="en-US" dirty="0"/>
          </a:p>
          <a:p>
            <a:r>
              <a:rPr lang="en-US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domain</a:t>
            </a:r>
            <a:r>
              <a:rPr lang="zh-CN" altLang="en-US" dirty="0"/>
              <a:t> </a:t>
            </a:r>
            <a:r>
              <a:rPr lang="en-US" altLang="zh-CN" dirty="0" err="1"/>
              <a:t>sdn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well</a:t>
            </a:r>
            <a:r>
              <a:rPr lang="zh-CN" altLang="en-US" dirty="0"/>
              <a:t> </a:t>
            </a:r>
            <a:r>
              <a:rPr lang="en-US" altLang="zh-CN" dirty="0"/>
              <a:t>understood,</a:t>
            </a:r>
            <a:r>
              <a:rPr lang="zh-CN" altLang="en-US" dirty="0"/>
              <a:t> </a:t>
            </a:r>
            <a:r>
              <a:rPr lang="en-US" altLang="zh-CN" dirty="0"/>
              <a:t>/accepted</a:t>
            </a:r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achieve</a:t>
            </a:r>
            <a:r>
              <a:rPr lang="zh-CN" altLang="en-US" dirty="0"/>
              <a:t> </a:t>
            </a:r>
            <a:r>
              <a:rPr lang="en-US" altLang="zh-CN" dirty="0"/>
              <a:t>similar</a:t>
            </a:r>
            <a:r>
              <a:rPr lang="zh-CN" altLang="en-US" dirty="0"/>
              <a:t> </a:t>
            </a:r>
            <a:r>
              <a:rPr lang="en-US" altLang="zh-CN" dirty="0"/>
              <a:t>things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interdomain</a:t>
            </a:r>
            <a:r>
              <a:rPr lang="zh-CN" altLang="en-US" dirty="0"/>
              <a:t> </a:t>
            </a:r>
            <a:r>
              <a:rPr lang="en-US" altLang="zh-CN" dirty="0"/>
              <a:t>setting</a:t>
            </a:r>
          </a:p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particular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LHS: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switch</a:t>
            </a:r>
            <a:r>
              <a:rPr lang="zh-CN" altLang="en-US" dirty="0"/>
              <a:t> </a:t>
            </a:r>
            <a:r>
              <a:rPr lang="en-US" altLang="zh-CN" dirty="0"/>
              <a:t>topology</a:t>
            </a:r>
          </a:p>
          <a:p>
            <a:r>
              <a:rPr lang="en-US" altLang="zh-CN" dirty="0"/>
              <a:t>RHS:</a:t>
            </a:r>
            <a:r>
              <a:rPr lang="zh-CN" altLang="en-US" dirty="0"/>
              <a:t> </a:t>
            </a:r>
            <a:r>
              <a:rPr lang="en-US" altLang="zh-CN" dirty="0"/>
              <a:t>interdomain</a:t>
            </a:r>
            <a:r>
              <a:rPr lang="zh-CN" altLang="en-US" dirty="0"/>
              <a:t> </a:t>
            </a:r>
            <a:r>
              <a:rPr lang="en-US" altLang="zh-CN" dirty="0" err="1"/>
              <a:t>netowork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switches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</a:p>
          <a:p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 err="1"/>
              <a:t>becomse</a:t>
            </a:r>
            <a:r>
              <a:rPr lang="zh-CN" altLang="en-US" dirty="0"/>
              <a:t> </a:t>
            </a:r>
            <a:r>
              <a:rPr lang="en-US" altLang="zh-CN" dirty="0" err="1"/>
              <a:t>fleixble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 err="1"/>
              <a:t>sinlge</a:t>
            </a:r>
            <a:r>
              <a:rPr lang="zh-CN" altLang="en-US" dirty="0"/>
              <a:t> </a:t>
            </a:r>
            <a:r>
              <a:rPr lang="en-US" altLang="zh-CN" dirty="0"/>
              <a:t>domain</a:t>
            </a:r>
            <a:r>
              <a:rPr lang="zh-CN" altLang="en-US" dirty="0"/>
              <a:t> </a:t>
            </a:r>
            <a:r>
              <a:rPr lang="en-US" altLang="zh-CN" dirty="0"/>
              <a:t>SDN</a:t>
            </a:r>
            <a:r>
              <a:rPr lang="zh-CN" altLang="en-US" dirty="0"/>
              <a:t> </a:t>
            </a:r>
            <a:r>
              <a:rPr lang="en-US" altLang="zh-CN" dirty="0"/>
              <a:t>switch</a:t>
            </a:r>
            <a:r>
              <a:rPr lang="zh-CN" altLang="en-US" dirty="0"/>
              <a:t> </a:t>
            </a:r>
            <a:r>
              <a:rPr lang="en-US" altLang="zh-CN" dirty="0"/>
              <a:t>(e.g.,</a:t>
            </a:r>
            <a:r>
              <a:rPr lang="zh-CN" altLang="en-US" dirty="0"/>
              <a:t> </a:t>
            </a:r>
            <a:r>
              <a:rPr lang="en-US" altLang="zh-CN" dirty="0"/>
              <a:t>pipeline,</a:t>
            </a:r>
            <a:r>
              <a:rPr lang="zh-CN" altLang="en-US" dirty="0"/>
              <a:t> </a:t>
            </a:r>
            <a:r>
              <a:rPr lang="en-US" altLang="zh-CN" dirty="0"/>
              <a:t>multi-port,</a:t>
            </a:r>
            <a:r>
              <a:rPr lang="zh-CN" altLang="en-US" dirty="0"/>
              <a:t> </a:t>
            </a:r>
            <a:r>
              <a:rPr lang="en-US" altLang="zh-CN" dirty="0"/>
              <a:t>LB,</a:t>
            </a:r>
            <a:r>
              <a:rPr lang="zh-CN" altLang="en-US" dirty="0"/>
              <a:t> </a:t>
            </a:r>
            <a:r>
              <a:rPr lang="en-US" altLang="zh-CN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E5884-232A-5C4C-A95B-72C4215E730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27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7B583-4296-AD49-A29F-C4CD7F125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094E9-FF2F-D84D-8D4D-F0FDF83C9B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53B32-FDC1-7A42-BD04-F86F8D1D8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50A8E-62CB-9443-A0D9-05A9DE6F353F}" type="datetime1">
              <a:rPr lang="en-US" smtClean="0"/>
              <a:t>12/3/21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84BFB-CB27-0144-BA65-CC2BD6DEE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6065E-D498-D341-B75C-36F35FA05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496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C77D-DBB7-CF44-BB7F-A3CEFFF4A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9633CD-D80A-4145-ACB7-F819F137D0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473B4-90C6-EA41-816D-8ED045C50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2AFB8-D420-FC41-A8BB-18F3485AA60D}" type="datetime1">
              <a:rPr lang="en-US" smtClean="0"/>
              <a:t>12/3/21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20B53-C232-DF4F-A2E7-7A27E64A0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018DF-0B5A-5049-ABDE-22DCF269C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186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23D451-2907-2443-83D5-97C8C0EC1A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0F638A-8880-A448-8866-B262A6D822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EA2E0-DF76-254D-9F55-138920FC8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48B87-F2ED-6F42-B4A9-4AABA4BAE6D0}" type="datetime1">
              <a:rPr lang="en-US" smtClean="0"/>
              <a:t>12/3/21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EE7885-0CEF-2347-9439-A1EE8287A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308666-38A7-A44D-8D9F-8FB0C5D41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4120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214" y="228178"/>
            <a:ext cx="10363623" cy="11440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0214" y="1600412"/>
            <a:ext cx="5079296" cy="4647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2428" y="1600412"/>
            <a:ext cx="5081409" cy="4647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80D442-3052-1C45-8090-F769EC5D2AFA}" type="datetime1">
              <a:rPr lang="en-US" altLang="x-none" smtClean="0"/>
              <a:t>12/3/21</a:t>
            </a:fld>
            <a:endParaRPr lang="en-US" altLang="x-none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0F60C1-DDC1-7E47-A164-022BDDF139E4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44693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6F27D-2C63-4C40-B9EF-2DABD1A13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9D996-E05A-CF48-91A4-3342E981B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71CDE-1285-DA42-A1A3-17E50AE84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9843-BB07-6041-B71A-ADF7B6A65BDE}" type="datetime1">
              <a:rPr lang="en-US" smtClean="0"/>
              <a:t>12/3/21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D2EE0-411B-1D4E-8430-AFE154274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403BB-523C-C845-80E4-F6D28C5E1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789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FE80-D0A2-554F-82EE-FFF121EF6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E08025-9AF0-D547-A8FB-C53FC7A03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E4182-A088-6F46-AEBE-60534197D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216DD-5CF7-AD4F-96A0-975EDDB11C1F}" type="datetime1">
              <a:rPr lang="en-US" smtClean="0"/>
              <a:t>12/3/21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479DA-935A-5A40-8060-B80A8255C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C7851-7E04-DF4A-84A7-25C80339A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700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72195-8145-564A-9AFE-40B11D2D2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2EDF0-0BB5-9041-B9D7-1E06F713A7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3E4B57-CCA2-824A-B603-E6651A3BF5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901BAB-C283-3341-9242-353AB32EB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71636-A052-DA49-8EF1-977A524283D1}" type="datetime1">
              <a:rPr lang="en-US" smtClean="0"/>
              <a:t>12/3/21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3FAC0D-B188-DE4F-8558-701E07F4E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32709F-1DDE-B845-AC3D-552558B2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01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485AD-EBF3-1D45-AF84-B86C94680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7AAB0-7CF8-4447-B7A9-8A15C99DA4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2FBDAC-4D5D-E444-817C-93EAFB1E8D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03D64-1A32-0444-A9B4-BB87C26C0E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6D6566-AE42-8A40-9849-AA80029F7E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9ED634-9120-E142-AF6B-6D165C949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FDFC2-DF53-F54F-B192-924812A76440}" type="datetime1">
              <a:rPr lang="en-US" smtClean="0"/>
              <a:t>12/3/21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010439-56F6-724B-BF0B-8BCBCE0D5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5B7AEF-1A26-6A41-86BA-65361D1C3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630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6D53D-35E0-8E4B-8595-6626B5E67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4827B3-6376-1140-A61B-1CA5028FA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0819E-4571-4A43-B8DE-D49ABF7B1A55}" type="datetime1">
              <a:rPr lang="en-US" smtClean="0"/>
              <a:t>12/3/21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6EAA04-695E-F146-B889-94F781977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EFC447-2F03-EC48-9F1F-0C21FB603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1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D97C46-A029-8743-B9D7-3A20FC181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69798-5926-C74A-8399-5B7E34D02D27}" type="datetime1">
              <a:rPr lang="en-US" smtClean="0"/>
              <a:t>12/3/21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DB0E35-D4F9-0B4F-B1EF-C6D28BE0F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B50B5-1032-D84B-A8C2-F5AEBAE4D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316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50D30-C285-C447-A7CA-CA431663E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2E41C-CB5E-5543-85CA-E546B5FBD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AE5144-C1E5-E644-B5BB-E16C65991B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CAB3E2-CB20-634F-8D16-30A58A866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B97E8-C3DB-B047-9243-7731E9B62B2F}" type="datetime1">
              <a:rPr lang="en-US" smtClean="0"/>
              <a:t>12/3/21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13A5F3-A4CB-5B4B-8410-8D133AA66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CA267E-5B7A-CC42-9114-5B4A258F4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988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02327-A36B-3946-9864-EF17F729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CFE742-982C-134C-8C2C-1341721B11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3544E5-DB0C-FF41-AFAF-03C55E477D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3D47D5-3E50-4F4A-8037-2BADC0B65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935A4-FEAA-5D44-B006-BF74BCA5F766}" type="datetime1">
              <a:rPr lang="en-US" smtClean="0"/>
              <a:t>12/3/21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6790E-A0C3-2841-B2DB-8EB4624DE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F095AE-8D7E-4D43-A4CB-C4733C23F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51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B41096-83AD-7742-8854-DCFD1AAD9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87C06-3B28-EE48-A6C1-7BA505B74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A2982-85F3-4745-8666-C1C2800AD6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C2768D-2354-4C44-8212-9DFF9AEE0DE7}" type="datetime1">
              <a:rPr lang="en-US" smtClean="0"/>
              <a:t>12/3/21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26DE9-817B-8C41-807B-7B317102BC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8A92C-F834-5E4C-963E-2F4D9395C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AED09-427C-FD40-96CE-9F052C65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31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1.png"/><Relationship Id="rId7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6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5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40.png"/><Relationship Id="rId5" Type="http://schemas.openxmlformats.org/officeDocument/2006/relationships/image" Target="../media/image33.tiff"/><Relationship Id="rId4" Type="http://schemas.openxmlformats.org/officeDocument/2006/relationships/image" Target="../media/image32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34.emf"/><Relationship Id="rId9" Type="http://schemas.openxmlformats.org/officeDocument/2006/relationships/image" Target="../media/image3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270.png"/><Relationship Id="rId7" Type="http://schemas.openxmlformats.org/officeDocument/2006/relationships/image" Target="../media/image310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11" Type="http://schemas.openxmlformats.org/officeDocument/2006/relationships/image" Target="../media/image38.tiff"/><Relationship Id="rId5" Type="http://schemas.openxmlformats.org/officeDocument/2006/relationships/image" Target="../media/image290.png"/><Relationship Id="rId10" Type="http://schemas.openxmlformats.org/officeDocument/2006/relationships/image" Target="../media/image340.png"/><Relationship Id="rId4" Type="http://schemas.openxmlformats.org/officeDocument/2006/relationships/image" Target="../media/image281.png"/><Relationship Id="rId9" Type="http://schemas.openxmlformats.org/officeDocument/2006/relationships/image" Target="../media/image3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3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13" Type="http://schemas.openxmlformats.org/officeDocument/2006/relationships/image" Target="../media/image9.emf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12" Type="http://schemas.openxmlformats.org/officeDocument/2006/relationships/image" Target="../media/image8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tiff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7.emf"/><Relationship Id="rId5" Type="http://schemas.openxmlformats.org/officeDocument/2006/relationships/image" Target="../media/image2.png"/><Relationship Id="rId15" Type="http://schemas.openxmlformats.org/officeDocument/2006/relationships/image" Target="../media/image11.png"/><Relationship Id="rId10" Type="http://schemas.openxmlformats.org/officeDocument/2006/relationships/image" Target="../media/image6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5.wmf"/><Relationship Id="rId14" Type="http://schemas.openxmlformats.org/officeDocument/2006/relationships/image" Target="../media/image10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tiff"/><Relationship Id="rId4" Type="http://schemas.openxmlformats.org/officeDocument/2006/relationships/image" Target="../media/image46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21.png"/><Relationship Id="rId7" Type="http://schemas.openxmlformats.org/officeDocument/2006/relationships/image" Target="../media/image150.png"/><Relationship Id="rId12" Type="http://schemas.openxmlformats.org/officeDocument/2006/relationships/image" Target="../media/image200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0.png"/><Relationship Id="rId10" Type="http://schemas.openxmlformats.org/officeDocument/2006/relationships/image" Target="../media/image180.png"/><Relationship Id="rId9" Type="http://schemas.openxmlformats.org/officeDocument/2006/relationships/image" Target="../media/image1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A4414-300F-1A43-9C98-4A0EB68457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375" y="1122363"/>
            <a:ext cx="10843590" cy="2387600"/>
          </a:xfrm>
        </p:spPr>
        <p:txBody>
          <a:bodyPr>
            <a:noAutofit/>
          </a:bodyPr>
          <a:lstStyle/>
          <a:p>
            <a:r>
              <a:rPr lang="en-US" sz="4400" dirty="0"/>
              <a:t>Toward Flexible, Efficient Smart Cities: </a:t>
            </a:r>
            <a:br>
              <a:rPr lang="en-US" sz="4400" dirty="0"/>
            </a:br>
            <a:r>
              <a:rPr lang="en-US" sz="4400" dirty="0"/>
              <a:t>A Network-Application Integration Perspective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9FCF99-F5DD-BA45-BFB2-9AA605485D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5117" y="2950210"/>
            <a:ext cx="9882130" cy="347870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endParaRPr lang="en-US" sz="2000" dirty="0"/>
          </a:p>
          <a:p>
            <a:pPr>
              <a:lnSpc>
                <a:spcPct val="120000"/>
              </a:lnSpc>
            </a:pPr>
            <a:r>
              <a:rPr lang="en-US" altLang="zh-CN" sz="2800" b="1" dirty="0"/>
              <a:t>Qiao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Xiang,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Xiamen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University</a:t>
            </a:r>
            <a:endParaRPr lang="en-US" b="1" dirty="0"/>
          </a:p>
          <a:p>
            <a:pPr>
              <a:lnSpc>
                <a:spcPct val="120000"/>
              </a:lnSpc>
            </a:pPr>
            <a:r>
              <a:rPr lang="en-US" altLang="zh-CN" dirty="0"/>
              <a:t>Joint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collaborators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11</a:t>
            </a:r>
            <a:r>
              <a:rPr lang="en-US" b="1" dirty="0"/>
              <a:t>/</a:t>
            </a:r>
            <a:r>
              <a:rPr lang="en-US" altLang="zh-CN" b="1" dirty="0"/>
              <a:t>29</a:t>
            </a:r>
            <a:r>
              <a:rPr lang="en-US" b="1" dirty="0"/>
              <a:t>/20</a:t>
            </a:r>
            <a:r>
              <a:rPr lang="en-US" altLang="zh-CN" b="1" dirty="0"/>
              <a:t>21</a:t>
            </a:r>
            <a:endParaRPr lang="en-US" b="1" dirty="0"/>
          </a:p>
          <a:p>
            <a:r>
              <a:rPr lang="en-US" dirty="0"/>
              <a:t>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98437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via Membership Oracle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Definition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94986" y="1797050"/>
                <a:ext cx="9287702" cy="852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/>
                  <a:t>Resource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Membership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Oracle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(</a:t>
                </a:r>
                <a:r>
                  <a:rPr lang="en-US" altLang="zh-CN" sz="2400" b="1" dirty="0" err="1"/>
                  <a:t>ReMEM</a:t>
                </a:r>
                <a:r>
                  <a:rPr lang="en-US" altLang="zh-CN" sz="2400" b="1" dirty="0"/>
                  <a:t>)</a:t>
                </a:r>
                <a:r>
                  <a:rPr lang="en-US" altLang="zh-CN" sz="2400" dirty="0"/>
                  <a:t>: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Given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reservation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vector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return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YES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if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 dirty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 charset="0"/>
                      </a:rPr>
                      <m:t>∈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𝐾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: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altLang="zh-CN" sz="2400" b="1" i="1" dirty="0" smtClean="0">
                        <a:latin typeface="Cambria Math" charset="0"/>
                      </a:rPr>
                      <m:t>𝑨𝒙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≤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𝒃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,</m:t>
                    </m:r>
                    <m:r>
                      <a:rPr lang="zh-CN" altLang="en-US" sz="2400" b="0" i="1" dirty="0" smtClean="0">
                        <a:latin typeface="Cambria Math" charset="0"/>
                      </a:rPr>
                      <m:t> 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𝒙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≥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𝟎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and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return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NO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otherwise.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986" y="1797050"/>
                <a:ext cx="9287702" cy="852669"/>
              </a:xfrm>
              <a:prstGeom prst="rect">
                <a:avLst/>
              </a:prstGeom>
              <a:blipFill rotWithShape="0">
                <a:blip r:embed="rId2"/>
                <a:stretch>
                  <a:fillRect l="-984" t="-5714" b="-1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19224" y="3279137"/>
                <a:ext cx="8663401" cy="2246769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𝑚</m:t>
                      </m:r>
                      <m:r>
                        <a:rPr lang="en-US" altLang="zh-CN" sz="2800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𝑎𝑥</m:t>
                      </m:r>
                      <m:r>
                        <a:rPr lang="zh-CN" altLang="en-US" sz="2800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altLang="zh-CN" sz="2800" i="1" dirty="0" err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𝑢𝑡𝑖𝑙</m:t>
                      </m:r>
                      <m:d>
                        <m:dPr>
                          <m:ctrlPr>
                            <a:rPr lang="en-US" altLang="zh-CN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800" b="0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en-US" altLang="zh-CN" sz="2800" dirty="0">
                  <a:solidFill>
                    <a:schemeClr val="bg1"/>
                  </a:solidFill>
                </a:endParaRPr>
              </a:p>
              <a:p>
                <a:r>
                  <a:rPr lang="en-US" altLang="zh-CN" sz="2800" dirty="0">
                    <a:solidFill>
                      <a:schemeClr val="bg1"/>
                    </a:solidFill>
                  </a:rPr>
                  <a:t>subject</a:t>
                </a:r>
                <a:r>
                  <a:rPr lang="zh-CN" altLang="en-US" sz="28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800" dirty="0">
                    <a:solidFill>
                      <a:schemeClr val="bg1"/>
                    </a:solidFill>
                  </a:rPr>
                  <a:t>to,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𝑨𝒙</m:t>
                      </m:r>
                      <m:r>
                        <a:rPr lang="en-US" altLang="zh-CN" sz="2800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altLang="zh-CN" sz="2800" b="1" i="1" dirty="0" err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𝒃</m:t>
                      </m:r>
                      <m:r>
                        <a:rPr lang="en-US" altLang="zh-CN" sz="2800" b="1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en-US" altLang="zh-CN" sz="2800" b="1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𝒙</m:t>
                      </m:r>
                      <m:r>
                        <a:rPr lang="en-US" altLang="zh-CN" sz="2800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altLang="zh-CN" sz="2800" b="1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𝟎</m:t>
                      </m:r>
                      <m:r>
                        <a:rPr lang="en-US" altLang="zh-CN" sz="2800" b="1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en-US" sz="2800" b="1" dirty="0">
                  <a:solidFill>
                    <a:schemeClr val="bg1"/>
                  </a:solidFill>
                </a:endParaRPr>
              </a:p>
              <a:p>
                <a:r>
                  <a:rPr lang="en-US" sz="2800" dirty="0">
                    <a:solidFill>
                      <a:schemeClr val="bg1"/>
                    </a:solidFill>
                  </a:rPr>
                  <a:t>without the knowledge of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𝑨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𝒃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, but only using </a:t>
                </a:r>
                <a:r>
                  <a:rPr lang="en-US" sz="2800" dirty="0" err="1">
                    <a:solidFill>
                      <a:schemeClr val="bg1"/>
                    </a:solidFill>
                  </a:rPr>
                  <a:t>ReMEM</a:t>
                </a:r>
                <a:r>
                  <a:rPr lang="en-US" altLang="zh-CN" sz="2800" dirty="0">
                    <a:solidFill>
                      <a:schemeClr val="bg1"/>
                    </a:solidFill>
                  </a:rPr>
                  <a:t>.</a:t>
                </a:r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224" y="3279137"/>
                <a:ext cx="8663401" cy="2246769"/>
              </a:xfrm>
              <a:prstGeom prst="rect">
                <a:avLst/>
              </a:prstGeom>
              <a:blipFill rotWithShape="0">
                <a:blip r:embed="rId3"/>
                <a:stretch>
                  <a:fillRect l="-1478" r="-2463" b="-7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325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via Membership Oracle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Roadmap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84925"/>
            <a:ext cx="2743200" cy="365125"/>
          </a:xfrm>
        </p:spPr>
        <p:txBody>
          <a:bodyPr/>
          <a:lstStyle/>
          <a:p>
            <a:fld id="{242F1C09-4AEE-E340-ABA8-83692010D654}" type="slidenum">
              <a:rPr lang="en-US" smtClean="0"/>
              <a:t>11</a:t>
            </a:fld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1316869" y="2429707"/>
            <a:ext cx="3574849" cy="73933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chemeClr val="tx1"/>
                </a:solidFill>
              </a:rPr>
              <a:t>Resource </a:t>
            </a:r>
          </a:p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Optimization Oracle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316494" y="3831734"/>
            <a:ext cx="3574849" cy="73933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Resource </a:t>
            </a:r>
          </a:p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Separation Oracle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316492" y="5179459"/>
            <a:ext cx="3574849" cy="73933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Resource </a:t>
            </a:r>
          </a:p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Membership Oracle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69634" y="3223345"/>
            <a:ext cx="2298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/>
              <a:t>Reservation </a:t>
            </a:r>
          </a:p>
          <a:p>
            <a:pPr algn="ctr"/>
            <a:r>
              <a:rPr lang="en-US" altLang="zh-CN" b="1" dirty="0"/>
              <a:t>Vector</a:t>
            </a:r>
            <a:endParaRPr lang="en-US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2970727" y="3124567"/>
            <a:ext cx="2606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Yes /</a:t>
            </a:r>
            <a:r>
              <a:rPr lang="zh-CN" altLang="en-US" b="1" dirty="0"/>
              <a:t> </a:t>
            </a:r>
            <a:endParaRPr lang="en-US" altLang="zh-CN" b="1" dirty="0"/>
          </a:p>
          <a:p>
            <a:pPr algn="ctr"/>
            <a:r>
              <a:rPr lang="en-US" altLang="zh-CN" b="1" dirty="0"/>
              <a:t>Separation Half</a:t>
            </a:r>
            <a:r>
              <a:rPr lang="zh-CN" altLang="en-US" b="1" dirty="0"/>
              <a:t> </a:t>
            </a:r>
            <a:r>
              <a:rPr lang="en-US" altLang="zh-CN" b="1" dirty="0"/>
              <a:t>Space</a:t>
            </a:r>
            <a:endParaRPr lang="en-US" b="1" dirty="0"/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2970727" y="3154687"/>
            <a:ext cx="11240" cy="677047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3175049" y="3154755"/>
            <a:ext cx="1" cy="684014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805650" y="4564564"/>
            <a:ext cx="2298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Reservation </a:t>
            </a:r>
          </a:p>
          <a:p>
            <a:pPr algn="ctr"/>
            <a:r>
              <a:rPr lang="en-US" altLang="zh-CN" b="1" dirty="0"/>
              <a:t>Vector</a:t>
            </a:r>
            <a:endParaRPr lang="en-US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2585430" y="4669430"/>
            <a:ext cx="2606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Yes /</a:t>
            </a:r>
            <a:r>
              <a:rPr lang="zh-CN" altLang="en-US" b="1" dirty="0"/>
              <a:t> </a:t>
            </a:r>
            <a:r>
              <a:rPr lang="en-US" altLang="zh-CN" b="1" dirty="0"/>
              <a:t>No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 flipH="1" flipV="1">
            <a:off x="2937854" y="4571071"/>
            <a:ext cx="2" cy="608388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3171648" y="4571070"/>
            <a:ext cx="0" cy="608389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5742967" y="4968736"/>
                <a:ext cx="485835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Given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reservation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vector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dirty="0" smtClean="0"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return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YES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if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dirty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 charset="0"/>
                      </a:rPr>
                      <m:t>∈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𝐾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: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altLang="zh-CN" sz="2400" b="1" i="1" dirty="0" smtClean="0">
                        <a:latin typeface="Cambria Math" charset="0"/>
                      </a:rPr>
                      <m:t>𝑨𝒙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≤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𝒃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,</m:t>
                    </m:r>
                    <m:r>
                      <a:rPr lang="zh-CN" altLang="en-US" sz="2400" b="0" i="1" dirty="0" smtClean="0">
                        <a:latin typeface="Cambria Math" charset="0"/>
                      </a:rPr>
                      <m:t> 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𝒙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≥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𝟎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and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return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NO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otherwise.</a:t>
                </a:r>
                <a:endParaRPr lang="en-US" sz="2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967" y="4968736"/>
                <a:ext cx="4858358" cy="1200329"/>
              </a:xfrm>
              <a:prstGeom prst="rect">
                <a:avLst/>
              </a:prstGeom>
              <a:blipFill rotWithShape="0">
                <a:blip r:embed="rId2"/>
                <a:stretch>
                  <a:fillRect l="-1882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770332" y="3379302"/>
                <a:ext cx="528819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Given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reservation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vector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dirty="0" smtClean="0"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return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YES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if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dirty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 charset="0"/>
                      </a:rPr>
                      <m:t>∈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𝐾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: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altLang="zh-CN" sz="2400" b="1" i="1" dirty="0" smtClean="0">
                        <a:latin typeface="Cambria Math" charset="0"/>
                      </a:rPr>
                      <m:t>𝑨𝒙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≤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𝒃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,</m:t>
                    </m:r>
                    <m:r>
                      <a:rPr lang="zh-CN" altLang="en-US" sz="2400" b="0" i="1" dirty="0" smtClean="0">
                        <a:latin typeface="Cambria Math" charset="0"/>
                      </a:rPr>
                      <m:t> 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𝒙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≥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𝟎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and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otherwise return a half space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|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charset="0"/>
                          </a:rPr>
                          <m:t>𝒚</m:t>
                        </m:r>
                        <m:r>
                          <a:rPr lang="zh-CN" altLang="en-US" sz="2400" b="0" i="1" smtClean="0">
                            <a:latin typeface="Cambria Math" charset="0"/>
                          </a:rPr>
                          <m:t> </m:t>
                        </m:r>
                      </m:e>
                    </m:d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charset="0"/>
                          </a:rPr>
                          <m:t>𝒑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charset="0"/>
                          </a:rPr>
                          <m:t>𝒚</m:t>
                        </m:r>
                        <m:r>
                          <a:rPr lang="en-US" altLang="zh-CN" sz="2400" i="1"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̌"/>
                            <m:ctrlPr>
                              <a:rPr lang="zh-CN" altLang="en-US" sz="2400" b="1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 dirty="0">
                                <a:latin typeface="Cambria Math" charset="0"/>
                              </a:rPr>
                              <m:t>𝒙</m:t>
                            </m:r>
                          </m:e>
                        </m:acc>
                      </m:e>
                    </m:d>
                    <m:r>
                      <a:rPr lang="en-US" altLang="zh-CN" sz="2400" b="0" i="1" dirty="0" smtClean="0">
                        <a:latin typeface="Cambria Math" charset="0"/>
                      </a:rPr>
                      <m:t>≤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𝛿</m:t>
                    </m:r>
                    <m:r>
                      <a:rPr lang="en-US" altLang="zh-CN" sz="2400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altLang="zh-CN" sz="2400" dirty="0"/>
                  <a:t> that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contains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charset="0"/>
                      </a:rPr>
                      <m:t>𝐾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but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not</a:t>
                </a:r>
                <a:r>
                  <a:rPr lang="zh-CN" altLang="en-US" sz="2400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dirty="0"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altLang="zh-CN" sz="2400" dirty="0"/>
                  <a:t>.</a:t>
                </a: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332" y="3379302"/>
                <a:ext cx="5288193" cy="1569660"/>
              </a:xfrm>
              <a:prstGeom prst="rect">
                <a:avLst/>
              </a:prstGeom>
              <a:blipFill rotWithShape="0">
                <a:blip r:embed="rId3"/>
                <a:stretch>
                  <a:fillRect l="-5652" t="-3101" r="-3114" b="-56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742967" y="2383876"/>
                <a:ext cx="561083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tx1"/>
                    </a:solidFill>
                  </a:rPr>
                  <a:t>Find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charset="0"/>
                          </a:rPr>
                          <m:t>𝒙</m:t>
                        </m:r>
                      </m:e>
                      <m:sup>
                        <m:r>
                          <a:rPr lang="zh-CN" altLang="en-US" sz="2400" b="1" i="1" dirty="0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1" i="1" dirty="0" smtClean="0">
                        <a:latin typeface="Cambria Math" charset="0"/>
                      </a:rPr>
                      <m:t>∈</m:t>
                    </m:r>
                    <m:r>
                      <a:rPr lang="en-US" altLang="zh-CN" sz="2400" i="1" dirty="0">
                        <a:latin typeface="Cambria Math" charset="0"/>
                      </a:rPr>
                      <m:t>𝐾</m:t>
                    </m:r>
                    <m:r>
                      <a:rPr lang="en-US" altLang="zh-CN" sz="2400" i="1" dirty="0">
                        <a:latin typeface="Cambria Math" charset="0"/>
                      </a:rPr>
                      <m:t>: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altLang="zh-CN" sz="2400" b="1" i="1" dirty="0">
                        <a:latin typeface="Cambria Math" charset="0"/>
                      </a:rPr>
                      <m:t>𝑨𝒙</m:t>
                    </m:r>
                    <m:r>
                      <a:rPr lang="en-US" altLang="zh-CN" sz="2400" i="1" dirty="0">
                        <a:latin typeface="Cambria Math" charset="0"/>
                      </a:rPr>
                      <m:t>≤</m:t>
                    </m:r>
                    <m:r>
                      <a:rPr lang="en-US" altLang="zh-CN" sz="2400" b="1" i="1" dirty="0">
                        <a:latin typeface="Cambria Math" charset="0"/>
                      </a:rPr>
                      <m:t>𝒃</m:t>
                    </m:r>
                    <m:r>
                      <a:rPr lang="en-US" altLang="zh-CN" sz="2400" i="1" dirty="0">
                        <a:latin typeface="Cambria Math" charset="0"/>
                      </a:rPr>
                      <m:t>,</m:t>
                    </m:r>
                    <m:r>
                      <a:rPr lang="zh-CN" altLang="en-US" sz="2400" i="1" dirty="0">
                        <a:latin typeface="Cambria Math" charset="0"/>
                      </a:rPr>
                      <m:t> </m:t>
                    </m:r>
                    <m:r>
                      <a:rPr lang="en-US" altLang="zh-CN" sz="2400" b="1" i="1" dirty="0">
                        <a:latin typeface="Cambria Math" charset="0"/>
                      </a:rPr>
                      <m:t>𝒙</m:t>
                    </m:r>
                    <m:r>
                      <a:rPr lang="en-US" altLang="zh-CN" sz="2400" i="1" dirty="0">
                        <a:latin typeface="Cambria Math" charset="0"/>
                      </a:rPr>
                      <m:t>≥</m:t>
                    </m:r>
                    <m:r>
                      <a:rPr lang="en-US" altLang="zh-CN" sz="2400" b="1" i="1" dirty="0">
                        <a:latin typeface="Cambria Math" charset="0"/>
                      </a:rPr>
                      <m:t>𝟎</m:t>
                    </m:r>
                    <m:r>
                      <a:rPr lang="en-US" altLang="zh-CN" sz="2400" i="1" dirty="0">
                        <a:latin typeface="Cambria Math" charset="0"/>
                      </a:rPr>
                      <m:t>}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that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maximizes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𝑢𝑡𝑖𝑙</m:t>
                    </m:r>
                    <m:d>
                      <m:d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over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𝐾</m:t>
                    </m:r>
                  </m:oMath>
                </a14:m>
                <a:r>
                  <a:rPr lang="en-US" altLang="zh-CN" sz="2400" dirty="0"/>
                  <a:t>.</a:t>
                </a:r>
                <a:endParaRPr lang="en-US" sz="24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967" y="2383876"/>
                <a:ext cx="5610833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1629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669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66" grpId="0" animBg="1"/>
      <p:bldP spid="67" grpId="0"/>
      <p:bldP spid="68" grpId="0"/>
      <p:bldP spid="71" grpId="0"/>
      <p:bldP spid="72" grpId="0"/>
      <p:bldP spid="31" grpId="0"/>
      <p:bldP spid="32" grpId="0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 err="1"/>
              <a:t>ReMEM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 err="1"/>
              <a:t>ReSEP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Basic</a:t>
            </a:r>
            <a:r>
              <a:rPr lang="zh-CN" altLang="en-US" dirty="0"/>
              <a:t> </a:t>
            </a:r>
            <a:r>
              <a:rPr lang="en-US" altLang="zh-CN" dirty="0"/>
              <a:t>Idea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91838" cy="4351338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altLang="zh-CN" dirty="0"/>
                  <a:t>Introduce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auxiliaries:</a:t>
                </a:r>
                <a:r>
                  <a:rPr lang="zh-CN" altLang="en-US" b="1" dirty="0"/>
                  <a:t> 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charset="0"/>
                          </a:rPr>
                          <m:t>𝛼</m:t>
                        </m:r>
                      </m:e>
                      <m:sub>
                        <m:acc>
                          <m:accPr>
                            <m:chr m:val="̌"/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latin typeface="Cambria Math" charset="0"/>
                              </a:rPr>
                              <m:t>𝒙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last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point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𝐾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line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 charset="0"/>
                      </a:rPr>
                      <m:t>𝟎</m:t>
                    </m:r>
                    <m:r>
                      <a:rPr lang="en-US" altLang="zh-CN" i="1">
                        <a:latin typeface="Cambria Math" charset="0"/>
                      </a:rPr>
                      <m:t>→</m:t>
                    </m:r>
                    <m:acc>
                      <m:accPr>
                        <m:chr m:val="̌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h</m:t>
                        </m:r>
                      </m:e>
                      <m:sub>
                        <m:acc>
                          <m:accPr>
                            <m:chr m:val="̌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(</m:t>
                    </m:r>
                    <m:r>
                      <a:rPr lang="en-US" altLang="zh-CN" b="1" i="1" dirty="0">
                        <a:latin typeface="Cambria Math" charset="0"/>
                      </a:rPr>
                      <m:t>𝟎</m:t>
                    </m:r>
                    <m:r>
                      <a:rPr lang="en-US" altLang="zh-CN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additive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inverse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Euclidean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distance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from</a:t>
                </a:r>
                <a:r>
                  <a:rPr lang="zh-CN" altLang="en-US" dirty="0"/>
                  <a:t> </a:t>
                </a:r>
                <a:r>
                  <a:rPr lang="en-US" altLang="zh-CN" b="1" dirty="0"/>
                  <a:t>0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𝜶</m:t>
                        </m:r>
                      </m:e>
                      <m:sub>
                        <m:acc>
                          <m:accPr>
                            <m:chr m:val="̌"/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latin typeface="Cambria Math" charset="0"/>
                              </a:rPr>
                              <m:t>𝒙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altLang="zh-CN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CN" dirty="0"/>
                  <a:t>Compute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separation</a:t>
                </a:r>
                <a:r>
                  <a:rPr lang="zh-CN" altLang="en-US" dirty="0"/>
                  <a:t> </a:t>
                </a:r>
                <a:r>
                  <a:rPr lang="en-US" altLang="zh-CN" dirty="0" err="1"/>
                  <a:t>hyberplane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via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 err="1"/>
                  <a:t>subgradient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h</m:t>
                        </m:r>
                      </m:e>
                      <m:sub>
                        <m:acc>
                          <m:accPr>
                            <m:chr m:val="̌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(</m:t>
                    </m:r>
                    <m:r>
                      <a:rPr lang="en-US" altLang="zh-CN" b="1" i="1" dirty="0">
                        <a:latin typeface="Cambria Math" charset="0"/>
                      </a:rPr>
                      <m:t>𝟎</m:t>
                    </m:r>
                    <m:r>
                      <a:rPr lang="en-US" altLang="zh-CN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lvl="1"/>
                <a:r>
                  <a:rPr lang="en-US" altLang="zh-CN" dirty="0" err="1"/>
                  <a:t>Subgradient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approximation: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greedy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binary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search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via</a:t>
                </a:r>
                <a:r>
                  <a:rPr lang="zh-CN" altLang="en-US" dirty="0"/>
                  <a:t> </a:t>
                </a:r>
                <a:r>
                  <a:rPr lang="en-US" altLang="zh-CN" dirty="0" err="1"/>
                  <a:t>ReMEM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91838" cy="4351338"/>
              </a:xfrm>
              <a:blipFill rotWithShape="0">
                <a:blip r:embed="rId2"/>
                <a:stretch>
                  <a:fillRect l="-1176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12</a:t>
            </a:fld>
            <a:endParaRPr lang="en-US"/>
          </a:p>
        </p:txBody>
      </p:sp>
      <p:cxnSp>
        <p:nvCxnSpPr>
          <p:cNvPr id="26" name="Straight Connector 25"/>
          <p:cNvCxnSpPr>
            <a:endCxn id="21" idx="4"/>
          </p:cNvCxnSpPr>
          <p:nvPr/>
        </p:nvCxnSpPr>
        <p:spPr>
          <a:xfrm flipV="1">
            <a:off x="5051002" y="4927373"/>
            <a:ext cx="2259082" cy="1307006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5915465" y="5230348"/>
                <a:ext cx="160249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𝜶</m:t>
                          </m:r>
                        </m:e>
                        <m:sub>
                          <m:acc>
                            <m:accPr>
                              <m:chr m:val="̌"/>
                              <m:ctrlPr>
                                <a:rPr lang="en-US" altLang="zh-CN" sz="24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465" y="5230348"/>
                <a:ext cx="1602497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/>
          <p:cNvGrpSpPr/>
          <p:nvPr/>
        </p:nvGrpSpPr>
        <p:grpSpPr>
          <a:xfrm>
            <a:off x="4542705" y="4110002"/>
            <a:ext cx="3531552" cy="2667751"/>
            <a:chOff x="4542705" y="4110002"/>
            <a:chExt cx="3531552" cy="2667751"/>
          </a:xfrm>
        </p:grpSpPr>
        <p:cxnSp>
          <p:nvCxnSpPr>
            <p:cNvPr id="8" name="Straight Arrow Connector 7"/>
            <p:cNvCxnSpPr/>
            <p:nvPr/>
          </p:nvCxnSpPr>
          <p:spPr bwMode="auto">
            <a:xfrm flipV="1">
              <a:off x="5031312" y="6234380"/>
              <a:ext cx="3042945" cy="5859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lg" len="lg"/>
              <a:tailEnd type="triangle" w="lg" len="lg"/>
            </a:ln>
            <a:effectLst/>
          </p:spPr>
        </p:cxnSp>
        <p:cxnSp>
          <p:nvCxnSpPr>
            <p:cNvPr id="9" name="Straight Arrow Connector 8"/>
            <p:cNvCxnSpPr/>
            <p:nvPr/>
          </p:nvCxnSpPr>
          <p:spPr bwMode="auto">
            <a:xfrm flipV="1">
              <a:off x="5051002" y="4110002"/>
              <a:ext cx="0" cy="2144493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lg" len="lg"/>
              <a:tailEnd type="triangle" w="lg" len="lg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>
            <a:xfrm>
              <a:off x="5070694" y="4525417"/>
              <a:ext cx="1300190" cy="44996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6370884" y="4975382"/>
              <a:ext cx="181900" cy="127911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7265532" y="4847799"/>
              <a:ext cx="89103" cy="795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7118002" y="4351762"/>
                  <a:ext cx="592043" cy="6236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̌"/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>
                                <a:latin typeface="Cambria Math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8002" y="4351762"/>
                  <a:ext cx="592043" cy="6236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4902" r="-226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/>
                <p:cNvSpPr/>
                <p:nvPr/>
              </p:nvSpPr>
              <p:spPr>
                <a:xfrm>
                  <a:off x="4542705" y="6154133"/>
                  <a:ext cx="600838" cy="6236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>
                            <a:latin typeface="Cambria Math" charset="0"/>
                          </a:rPr>
                          <m:t>𝟎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2705" y="6154133"/>
                  <a:ext cx="600838" cy="6236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/>
                <p:cNvSpPr/>
                <p:nvPr/>
              </p:nvSpPr>
              <p:spPr>
                <a:xfrm>
                  <a:off x="5148479" y="5141451"/>
                  <a:ext cx="655381" cy="6236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charset="0"/>
                          </a:rPr>
                          <m:t>𝐾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Rectangle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8479" y="5141451"/>
                  <a:ext cx="655381" cy="62362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4" name="Straight Connector 33"/>
          <p:cNvCxnSpPr/>
          <p:nvPr/>
        </p:nvCxnSpPr>
        <p:spPr>
          <a:xfrm>
            <a:off x="6550978" y="4001294"/>
            <a:ext cx="966984" cy="2808696"/>
          </a:xfrm>
          <a:prstGeom prst="line">
            <a:avLst/>
          </a:prstGeom>
          <a:ln w="254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B597218-3AF2-6C45-8442-55AC3FA17659}"/>
                  </a:ext>
                </a:extLst>
              </p:cNvPr>
              <p:cNvSpPr txBox="1"/>
              <p:nvPr/>
            </p:nvSpPr>
            <p:spPr>
              <a:xfrm>
                <a:off x="1271614" y="1785770"/>
                <a:ext cx="9287702" cy="830997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FF0000"/>
                    </a:solidFill>
                  </a:rPr>
                  <a:t>Correctness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: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If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∉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𝐾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: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altLang="zh-CN" sz="24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𝑨𝒙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altLang="zh-CN" sz="24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𝒃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r>
                      <a:rPr lang="zh-CN" altLang="en-US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zh-CN" sz="24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𝒙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≥</m:t>
                    </m:r>
                    <m:r>
                      <a:rPr lang="en-US" altLang="zh-CN" sz="24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𝟎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,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Algorithm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1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returns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a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half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space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containing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𝐾</m:t>
                    </m:r>
                  </m:oMath>
                </a14:m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but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not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with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probably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1−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𝜌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.</a:t>
                </a:r>
                <a:endParaRPr lang="en-US" sz="24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B597218-3AF2-6C45-8442-55AC3FA17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614" y="1785770"/>
                <a:ext cx="9287702" cy="830997"/>
              </a:xfrm>
              <a:prstGeom prst="rect">
                <a:avLst/>
              </a:prstGeom>
              <a:blipFill>
                <a:blip r:embed="rId7"/>
                <a:stretch>
                  <a:fillRect l="-956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DF8C10E-B2C7-744C-9E96-B220801094A0}"/>
                  </a:ext>
                </a:extLst>
              </p:cNvPr>
              <p:cNvSpPr txBox="1"/>
              <p:nvPr/>
            </p:nvSpPr>
            <p:spPr>
              <a:xfrm>
                <a:off x="1271614" y="3342681"/>
                <a:ext cx="9287702" cy="830997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FF0000"/>
                    </a:solidFill>
                  </a:rPr>
                  <a:t>Efficiency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: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If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∉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𝐾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: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altLang="zh-CN" sz="24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𝑨𝒙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altLang="zh-CN" sz="24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𝒃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r>
                      <a:rPr lang="zh-CN" altLang="en-US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zh-CN" sz="24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𝒙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≥</m:t>
                    </m:r>
                    <m:r>
                      <a:rPr lang="en-US" altLang="zh-CN" sz="24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𝟎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,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Algorithm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1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constructs </a:t>
                </a:r>
                <a:r>
                  <a:rPr lang="en-US" altLang="zh-CN" sz="2400" dirty="0" err="1">
                    <a:solidFill>
                      <a:schemeClr val="bg1"/>
                    </a:solidFill>
                  </a:rPr>
                  <a:t>ReSEP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 through an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𝑂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  <m:r>
                      <a:rPr lang="zh-CN" altLang="en-US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zh-CN" sz="2400" i="1" dirty="0" err="1">
                        <a:solidFill>
                          <a:schemeClr val="bg1"/>
                        </a:solidFill>
                        <a:latin typeface="Cambria Math" charset="0"/>
                      </a:rPr>
                      <m:t>𝑙𝑜𝑔𝑅</m:t>
                    </m:r>
                    <m:r>
                      <a:rPr lang="en-US" altLang="zh-CN" sz="2400" i="1" dirty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  calls on </a:t>
                </a:r>
                <a:r>
                  <a:rPr lang="en-US" altLang="zh-CN" sz="2400" dirty="0" err="1">
                    <a:solidFill>
                      <a:schemeClr val="bg1"/>
                    </a:solidFill>
                  </a:rPr>
                  <a:t>ReMEM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.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DF8C10E-B2C7-744C-9E96-B22080109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614" y="3342681"/>
                <a:ext cx="9287702" cy="830997"/>
              </a:xfrm>
              <a:prstGeom prst="rect">
                <a:avLst/>
              </a:prstGeom>
              <a:blipFill>
                <a:blip r:embed="rId8"/>
                <a:stretch>
                  <a:fillRect l="-956" t="-2985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866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 err="1"/>
              <a:t>ReSEP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 err="1"/>
              <a:t>ReOPT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A</a:t>
                </a:r>
                <a:r>
                  <a:rPr lang="en-US" dirty="0"/>
                  <a:t> binary search strategy </a:t>
                </a:r>
                <a:r>
                  <a:rPr lang="en-US" altLang="zh-CN" dirty="0"/>
                  <a:t>to</a:t>
                </a:r>
                <a:r>
                  <a:rPr lang="en-US" dirty="0"/>
                  <a:t> find the</a:t>
                </a:r>
                <a:r>
                  <a:rPr lang="zh-CN" altLang="en-US" dirty="0"/>
                  <a:t> </a:t>
                </a:r>
                <a:r>
                  <a:rPr lang="en-US" dirty="0"/>
                  <a:t>largest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𝑢𝑡𝑖𝑙</m:t>
                    </m:r>
                    <m:r>
                      <a:rPr lang="en-US" i="1" dirty="0">
                        <a:latin typeface="Cambria Math" charset="0"/>
                      </a:rPr>
                      <m:t>(</m:t>
                    </m:r>
                    <m:r>
                      <a:rPr lang="en-US" b="1" i="1" dirty="0">
                        <a:latin typeface="Cambria Math" charset="0"/>
                      </a:rPr>
                      <m:t>𝒙</m:t>
                    </m:r>
                    <m:r>
                      <a:rPr lang="en-US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 feasible 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r>
                  <a:rPr lang="en-US" altLang="zh-CN" dirty="0"/>
                  <a:t>Each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iteration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solves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feasibility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problem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using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ellipsoid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method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altLang="zh-CN" dirty="0"/>
                  <a:t>Modular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design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also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supports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usage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other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cutting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plane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methods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862262" y="2800261"/>
                <a:ext cx="6096000" cy="101566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𝑢𝑡𝑖𝑙</m:t>
                      </m:r>
                      <m:d>
                        <m:dPr>
                          <m:ctrlPr>
                            <a:rPr lang="en-US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000" b="1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altLang="zh-CN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𝑛𝑒𝑥𝑡</m:t>
                          </m:r>
                        </m:sub>
                      </m:sSub>
                      <m:r>
                        <a:rPr lang="en-US" altLang="zh-CN" sz="2000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en-US" altLang="zh-CN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𝑨𝒙</m:t>
                      </m:r>
                      <m:r>
                        <a:rPr lang="en-US" altLang="zh-CN" sz="2000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altLang="zh-CN" sz="2000" b="1" i="1" dirty="0" err="1">
                          <a:solidFill>
                            <a:schemeClr val="tx1"/>
                          </a:solidFill>
                          <a:latin typeface="Cambria Math" charset="0"/>
                        </a:rPr>
                        <m:t>𝒃</m:t>
                      </m:r>
                      <m:r>
                        <a:rPr lang="en-US" altLang="zh-CN" sz="2000" b="1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en-US" altLang="zh-CN" sz="2000" b="1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𝒙</m:t>
                      </m:r>
                      <m:r>
                        <a:rPr lang="en-US" altLang="zh-CN" sz="2000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altLang="zh-CN" sz="2000" b="1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𝟎</m:t>
                      </m:r>
                      <m:r>
                        <a:rPr lang="en-US" altLang="zh-CN" sz="2000" b="1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262" y="2800261"/>
                <a:ext cx="6096000" cy="101566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94986" y="5340145"/>
                <a:ext cx="9287702" cy="830997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FF0000"/>
                    </a:solidFill>
                  </a:rPr>
                  <a:t>Correctness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and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Efficiency</a:t>
                </a:r>
                <a:r>
                  <a:rPr lang="en-US" altLang="zh-CN" sz="2400" b="1" dirty="0">
                    <a:solidFill>
                      <a:schemeClr val="bg1"/>
                    </a:solidFill>
                  </a:rPr>
                  <a:t>:</a:t>
                </a:r>
                <a:r>
                  <a:rPr lang="zh-CN" altLang="en-US" sz="2400" b="1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An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err="1">
                    <a:solidFill>
                      <a:schemeClr val="bg1"/>
                    </a:solidFill>
                  </a:rPr>
                  <a:t>ReOPT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oracle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can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be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constructed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in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𝑂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calls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on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err="1">
                    <a:solidFill>
                      <a:schemeClr val="bg1"/>
                    </a:solidFill>
                  </a:rPr>
                  <a:t>ReSEP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.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986" y="5340145"/>
                <a:ext cx="9287702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984" t="-5882" r="-328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972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Putting</a:t>
            </a:r>
            <a:r>
              <a:rPr lang="zh-CN" altLang="en-US" dirty="0"/>
              <a:t> </a:t>
            </a:r>
            <a:r>
              <a:rPr lang="en-US" altLang="zh-CN" dirty="0"/>
              <a:t>Things</a:t>
            </a:r>
            <a:r>
              <a:rPr lang="zh-CN" altLang="en-US" dirty="0"/>
              <a:t> </a:t>
            </a:r>
            <a:r>
              <a:rPr lang="en-US" altLang="zh-CN" dirty="0"/>
              <a:t>Together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14</a:t>
            </a:fld>
            <a:endParaRPr lang="en-US"/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3226743" y="3750182"/>
            <a:ext cx="4599" cy="795427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2927886" y="3702908"/>
            <a:ext cx="4599" cy="795427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136965" y="3823626"/>
            <a:ext cx="1923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Reservation Vector</a:t>
            </a:r>
            <a:endParaRPr lang="en-US" b="1" dirty="0"/>
          </a:p>
        </p:txBody>
      </p:sp>
      <p:sp>
        <p:nvSpPr>
          <p:cNvPr id="56" name="Rectangle 55"/>
          <p:cNvSpPr/>
          <p:nvPr/>
        </p:nvSpPr>
        <p:spPr>
          <a:xfrm>
            <a:off x="1308955" y="4498335"/>
            <a:ext cx="3587336" cy="754936"/>
          </a:xfrm>
          <a:prstGeom prst="rect">
            <a:avLst/>
          </a:prstGeom>
          <a:solidFill>
            <a:schemeClr val="accent5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Network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Resource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Reservation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Module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321442" y="1764183"/>
            <a:ext cx="3574849" cy="739336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ARO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Controller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62186" y="2601799"/>
            <a:ext cx="2298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/>
              <a:t>Reservation </a:t>
            </a:r>
          </a:p>
          <a:p>
            <a:pPr algn="ctr"/>
            <a:r>
              <a:rPr lang="en-US" altLang="zh-CN" b="1" dirty="0"/>
              <a:t>Vector</a:t>
            </a:r>
            <a:endParaRPr lang="en-US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2811746" y="2530473"/>
            <a:ext cx="2606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Inferred</a:t>
            </a:r>
            <a:r>
              <a:rPr lang="zh-CN" altLang="en-US" b="1" dirty="0"/>
              <a:t> </a:t>
            </a:r>
            <a:endParaRPr lang="en-US" altLang="zh-CN" b="1" dirty="0"/>
          </a:p>
          <a:p>
            <a:pPr algn="ctr"/>
            <a:r>
              <a:rPr lang="en-US" altLang="zh-CN" b="1" dirty="0"/>
              <a:t>Search</a:t>
            </a:r>
            <a:r>
              <a:rPr lang="zh-CN" altLang="en-US" b="1" dirty="0"/>
              <a:t> </a:t>
            </a:r>
            <a:r>
              <a:rPr lang="en-US" altLang="zh-CN" b="1" dirty="0"/>
              <a:t>Space</a:t>
            </a:r>
            <a:endParaRPr lang="en-US" b="1" dirty="0"/>
          </a:p>
        </p:txBody>
      </p:sp>
      <p:sp>
        <p:nvSpPr>
          <p:cNvPr id="60" name="Rectangle 59"/>
          <p:cNvSpPr/>
          <p:nvPr/>
        </p:nvSpPr>
        <p:spPr>
          <a:xfrm>
            <a:off x="1321442" y="3319457"/>
            <a:ext cx="3587335" cy="432842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ARO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Scout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310599" y="3940651"/>
            <a:ext cx="1760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Success</a:t>
            </a:r>
            <a:r>
              <a:rPr lang="zh-CN" altLang="en-US" b="1" dirty="0"/>
              <a:t> </a:t>
            </a:r>
            <a:r>
              <a:rPr lang="en-US" altLang="zh-CN" b="1" dirty="0"/>
              <a:t>/</a:t>
            </a:r>
            <a:r>
              <a:rPr lang="zh-CN" altLang="en-US" b="1" dirty="0"/>
              <a:t> </a:t>
            </a:r>
            <a:r>
              <a:rPr lang="en-US" altLang="zh-CN" b="1" dirty="0"/>
              <a:t>Failure</a:t>
            </a:r>
            <a:endParaRPr lang="en-US" b="1" dirty="0"/>
          </a:p>
        </p:txBody>
      </p:sp>
      <p:cxnSp>
        <p:nvCxnSpPr>
          <p:cNvPr id="62" name="Straight Arrow Connector 61"/>
          <p:cNvCxnSpPr/>
          <p:nvPr/>
        </p:nvCxnSpPr>
        <p:spPr>
          <a:xfrm flipV="1">
            <a:off x="3023474" y="2505536"/>
            <a:ext cx="4599" cy="795427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3254897" y="2499890"/>
            <a:ext cx="4599" cy="795427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6746131" y="1786761"/>
            <a:ext cx="3574849" cy="73933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chemeClr val="tx1"/>
                </a:solidFill>
              </a:rPr>
              <a:t>Resource </a:t>
            </a:r>
          </a:p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Optimization Oracle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745756" y="3188788"/>
            <a:ext cx="3574849" cy="73933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Resource </a:t>
            </a:r>
          </a:p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Separation Oracle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745754" y="4536513"/>
            <a:ext cx="3574849" cy="73933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Resource </a:t>
            </a:r>
          </a:p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Membership Oracle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298896" y="2580399"/>
            <a:ext cx="2298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/>
              <a:t>Reservation </a:t>
            </a:r>
          </a:p>
          <a:p>
            <a:pPr algn="ctr"/>
            <a:r>
              <a:rPr lang="en-US" altLang="zh-CN" b="1" dirty="0"/>
              <a:t>Vector</a:t>
            </a:r>
            <a:endParaRPr lang="en-US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8399989" y="2481621"/>
            <a:ext cx="2606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Yes /</a:t>
            </a:r>
            <a:r>
              <a:rPr lang="zh-CN" altLang="en-US" b="1" dirty="0"/>
              <a:t> </a:t>
            </a:r>
            <a:endParaRPr lang="en-US" altLang="zh-CN" b="1" dirty="0"/>
          </a:p>
          <a:p>
            <a:pPr algn="ctr"/>
            <a:r>
              <a:rPr lang="en-US" altLang="zh-CN" b="1" dirty="0"/>
              <a:t>Separation Half</a:t>
            </a:r>
            <a:r>
              <a:rPr lang="zh-CN" altLang="en-US" b="1" dirty="0"/>
              <a:t> </a:t>
            </a:r>
            <a:r>
              <a:rPr lang="en-US" altLang="zh-CN" b="1" dirty="0"/>
              <a:t>Space</a:t>
            </a:r>
            <a:endParaRPr lang="en-US" b="1" dirty="0"/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8399989" y="2511741"/>
            <a:ext cx="11240" cy="677047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8604311" y="2511809"/>
            <a:ext cx="1" cy="684014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6234912" y="3921618"/>
            <a:ext cx="2298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Reservation </a:t>
            </a:r>
          </a:p>
          <a:p>
            <a:pPr algn="ctr"/>
            <a:r>
              <a:rPr lang="en-US" altLang="zh-CN" b="1" dirty="0"/>
              <a:t>Vector</a:t>
            </a:r>
            <a:endParaRPr lang="en-US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8014692" y="4026484"/>
            <a:ext cx="2606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Yes /</a:t>
            </a:r>
            <a:r>
              <a:rPr lang="zh-CN" altLang="en-US" b="1" dirty="0"/>
              <a:t> </a:t>
            </a:r>
            <a:r>
              <a:rPr lang="en-US" altLang="zh-CN" b="1" dirty="0"/>
              <a:t>No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 flipH="1" flipV="1">
            <a:off x="8367116" y="3928125"/>
            <a:ext cx="2" cy="608388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8600910" y="3928124"/>
            <a:ext cx="0" cy="608389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endCxn id="75" idx="1"/>
          </p:cNvCxnSpPr>
          <p:nvPr/>
        </p:nvCxnSpPr>
        <p:spPr>
          <a:xfrm>
            <a:off x="4896291" y="2156429"/>
            <a:ext cx="1849840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4908777" y="3558456"/>
            <a:ext cx="1849840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4896291" y="4898381"/>
            <a:ext cx="1849840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308955" y="5699626"/>
                <a:ext cx="9287702" cy="830997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FF0000"/>
                    </a:solidFill>
                  </a:rPr>
                  <a:t>Correctness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and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Efficiency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: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Given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a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set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of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flows,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err="1">
                    <a:solidFill>
                      <a:schemeClr val="bg1"/>
                    </a:solidFill>
                  </a:rPr>
                  <a:t>BoxOpt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finds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the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optimal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resource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reservation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by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𝑂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zh-CN" altLang="en-US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zh-CN" sz="2400" i="1" dirty="0" err="1" smtClean="0">
                        <a:solidFill>
                          <a:schemeClr val="bg1"/>
                        </a:solidFill>
                        <a:latin typeface="Cambria Math" charset="0"/>
                      </a:rPr>
                      <m:t>𝑙𝑜𝑔𝑅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calls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on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err="1">
                    <a:solidFill>
                      <a:schemeClr val="bg1"/>
                    </a:solidFill>
                  </a:rPr>
                  <a:t>ReMEM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.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955" y="5699626"/>
                <a:ext cx="9287702" cy="830997"/>
              </a:xfrm>
              <a:prstGeom prst="rect">
                <a:avLst/>
              </a:prstGeom>
              <a:blipFill rotWithShape="0">
                <a:blip r:embed="rId2"/>
                <a:stretch>
                  <a:fillRect l="-1051" t="-13971" r="-854" b="-72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124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Topology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federation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62</a:t>
            </a:r>
            <a:r>
              <a:rPr lang="zh-CN" altLang="en-US" dirty="0"/>
              <a:t> </a:t>
            </a:r>
            <a:r>
              <a:rPr lang="en-US" altLang="zh-CN" dirty="0"/>
              <a:t>institutes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hundreds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elements</a:t>
            </a:r>
            <a:r>
              <a:rPr lang="zh-CN" altLang="en-US" dirty="0"/>
              <a:t> </a:t>
            </a:r>
            <a:r>
              <a:rPr lang="en-US" altLang="zh-CN" dirty="0"/>
              <a:t>(i.e.,</a:t>
            </a:r>
            <a:r>
              <a:rPr lang="zh-CN" altLang="en-US" dirty="0"/>
              <a:t> </a:t>
            </a:r>
            <a:r>
              <a:rPr lang="en-US" altLang="zh-CN" dirty="0"/>
              <a:t>switches/routers)</a:t>
            </a:r>
          </a:p>
          <a:p>
            <a:r>
              <a:rPr lang="en-US" altLang="zh-CN" b="1" dirty="0"/>
              <a:t>Traffic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48-hour</a:t>
            </a:r>
            <a:r>
              <a:rPr lang="zh-CN" altLang="en-US" dirty="0"/>
              <a:t> </a:t>
            </a:r>
            <a:r>
              <a:rPr lang="en-US" altLang="zh-CN" dirty="0"/>
              <a:t>flow</a:t>
            </a:r>
            <a:r>
              <a:rPr lang="zh-CN" altLang="en-US" dirty="0"/>
              <a:t> </a:t>
            </a:r>
            <a:r>
              <a:rPr lang="en-US" altLang="zh-CN" dirty="0"/>
              <a:t>reservation</a:t>
            </a:r>
            <a:r>
              <a:rPr lang="zh-CN" altLang="en-US" dirty="0"/>
              <a:t> </a:t>
            </a:r>
            <a:r>
              <a:rPr lang="en-US" altLang="zh-CN" dirty="0"/>
              <a:t>trace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total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716</a:t>
            </a:r>
            <a:r>
              <a:rPr lang="zh-CN" altLang="en-US" dirty="0"/>
              <a:t> </a:t>
            </a:r>
            <a:r>
              <a:rPr lang="en-US" altLang="zh-CN" dirty="0"/>
              <a:t>reservation</a:t>
            </a:r>
            <a:r>
              <a:rPr lang="zh-CN" altLang="en-US" dirty="0"/>
              <a:t> </a:t>
            </a:r>
            <a:r>
              <a:rPr lang="en-US" altLang="zh-CN" dirty="0"/>
              <a:t>requests</a:t>
            </a:r>
          </a:p>
          <a:p>
            <a:pPr lvl="1"/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flows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request</a:t>
            </a:r>
            <a:r>
              <a:rPr lang="zh-CN" altLang="en-US" dirty="0"/>
              <a:t> </a:t>
            </a:r>
            <a:r>
              <a:rPr lang="en-US" altLang="zh-CN" dirty="0"/>
              <a:t>ranges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7.</a:t>
            </a:r>
          </a:p>
          <a:p>
            <a:r>
              <a:rPr lang="en-US" altLang="zh-CN" b="1" dirty="0"/>
              <a:t>Users'</a:t>
            </a:r>
            <a:r>
              <a:rPr lang="zh-CN" altLang="en-US" b="1" dirty="0"/>
              <a:t> </a:t>
            </a:r>
            <a:r>
              <a:rPr lang="en-US" altLang="zh-CN" b="1" dirty="0"/>
              <a:t>objective</a:t>
            </a:r>
            <a:r>
              <a:rPr lang="zh-CN" altLang="en-US" b="1" dirty="0"/>
              <a:t> </a:t>
            </a:r>
            <a:r>
              <a:rPr lang="en-US" altLang="zh-CN" b="1" dirty="0"/>
              <a:t>function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maximal</a:t>
            </a:r>
            <a:r>
              <a:rPr lang="zh-CN" altLang="en-US" dirty="0"/>
              <a:t> </a:t>
            </a:r>
            <a:r>
              <a:rPr lang="en-US" altLang="zh-CN" dirty="0"/>
              <a:t>throughput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maximal</a:t>
            </a:r>
            <a:r>
              <a:rPr lang="zh-CN" altLang="en-US" dirty="0"/>
              <a:t> </a:t>
            </a:r>
            <a:r>
              <a:rPr lang="en-US" altLang="zh-CN" dirty="0"/>
              <a:t>weighted</a:t>
            </a:r>
            <a:r>
              <a:rPr lang="zh-CN" altLang="en-US" dirty="0"/>
              <a:t> </a:t>
            </a:r>
            <a:r>
              <a:rPr lang="en-US" altLang="zh-CN" dirty="0"/>
              <a:t>throughput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56FF-F343-054E-88D6-31B7B6F785D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41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Efficiency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Scalability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err="1"/>
              <a:t>BoxOpt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9425" y="1952625"/>
            <a:ext cx="3840480" cy="3200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2550" y="2081212"/>
            <a:ext cx="3941545" cy="3200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09675" y="5302804"/>
            <a:ext cx="4637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CDF of the communication latency of </a:t>
            </a:r>
            <a:r>
              <a:rPr lang="en-US" dirty="0" err="1"/>
              <a:t>BoxOpt</a:t>
            </a:r>
            <a:r>
              <a:rPr lang="en-US" dirty="0"/>
              <a:t>. </a:t>
            </a:r>
          </a:p>
        </p:txBody>
      </p:sp>
      <p:sp>
        <p:nvSpPr>
          <p:cNvPr id="8" name="Rectangle 7"/>
          <p:cNvSpPr/>
          <p:nvPr/>
        </p:nvSpPr>
        <p:spPr>
          <a:xfrm>
            <a:off x="6829425" y="5153025"/>
            <a:ext cx="39523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Communication latency of </a:t>
            </a:r>
            <a:r>
              <a:rPr lang="en-US" dirty="0" err="1"/>
              <a:t>BoxOpt</a:t>
            </a:r>
            <a:r>
              <a:rPr lang="en-US" dirty="0"/>
              <a:t> with different sizes of request. 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5799356"/>
            <a:ext cx="10020300" cy="746461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F</a:t>
            </a:r>
            <a:r>
              <a:rPr lang="en-US" sz="2400" dirty="0">
                <a:solidFill>
                  <a:schemeClr val="bg1"/>
                </a:solidFill>
              </a:rPr>
              <a:t>or 95% of requests, </a:t>
            </a:r>
            <a:r>
              <a:rPr lang="en-US" sz="2400" dirty="0" err="1">
                <a:solidFill>
                  <a:schemeClr val="bg1"/>
                </a:solidFill>
              </a:rPr>
              <a:t>BoxOpt</a:t>
            </a:r>
            <a:r>
              <a:rPr lang="en-US" sz="2400" dirty="0">
                <a:solidFill>
                  <a:schemeClr val="bg1"/>
                </a:solidFill>
              </a:rPr>
              <a:t> learns the optimal resource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reservation within 13 seconds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(assuming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the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user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is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in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NYC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and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the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network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is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in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LA)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657350" y="2279867"/>
            <a:ext cx="1057275" cy="29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2714625" y="2301357"/>
            <a:ext cx="0" cy="242780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62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Efficiency</a:t>
            </a:r>
            <a:r>
              <a:rPr lang="zh-CN" altLang="en-US" dirty="0"/>
              <a:t> </a:t>
            </a:r>
            <a:r>
              <a:rPr lang="en-US" altLang="zh-CN" dirty="0"/>
              <a:t>Breakdown: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 err="1"/>
              <a:t>ReMEM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 err="1"/>
              <a:t>ReSEP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1993901"/>
            <a:ext cx="3840480" cy="3200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699" y="1993901"/>
            <a:ext cx="3992078" cy="3200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00039" y="5383210"/>
            <a:ext cx="4234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CDF of the number of </a:t>
            </a:r>
            <a:r>
              <a:rPr lang="en-US" dirty="0" err="1"/>
              <a:t>Re</a:t>
            </a:r>
            <a:r>
              <a:rPr lang="en-US" altLang="zh-CN" dirty="0" err="1"/>
              <a:t>MEM</a:t>
            </a:r>
            <a:r>
              <a:rPr lang="en-US" dirty="0"/>
              <a:t> invocations. </a:t>
            </a:r>
          </a:p>
        </p:txBody>
      </p:sp>
      <p:sp>
        <p:nvSpPr>
          <p:cNvPr id="8" name="Rectangle 7"/>
          <p:cNvSpPr/>
          <p:nvPr/>
        </p:nvSpPr>
        <p:spPr>
          <a:xfrm>
            <a:off x="6728269" y="5244710"/>
            <a:ext cx="42713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Number of </a:t>
            </a:r>
            <a:r>
              <a:rPr lang="en-US" dirty="0" err="1"/>
              <a:t>Re</a:t>
            </a:r>
            <a:r>
              <a:rPr lang="en-US" altLang="zh-CN" dirty="0" err="1"/>
              <a:t>MEM</a:t>
            </a:r>
            <a:r>
              <a:rPr lang="en-US" dirty="0"/>
              <a:t> invocations with different sizes of request. 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5998602"/>
            <a:ext cx="10020300" cy="547215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In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BoxOpt</a:t>
            </a:r>
            <a:r>
              <a:rPr lang="en-US" altLang="zh-CN" sz="2400" dirty="0">
                <a:solidFill>
                  <a:schemeClr val="bg1"/>
                </a:solidFill>
              </a:rPr>
              <a:t>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95% of </a:t>
            </a:r>
            <a:r>
              <a:rPr lang="en-US" altLang="zh-CN" sz="2400" dirty="0" err="1">
                <a:solidFill>
                  <a:schemeClr val="bg1"/>
                </a:solidFill>
              </a:rPr>
              <a:t>ReSEP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can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be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constructed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within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less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than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30k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ReMEM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calls.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457324" y="2222715"/>
            <a:ext cx="1057275" cy="29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528887" y="2215629"/>
            <a:ext cx="0" cy="242780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50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/>
              <a:t>Good</a:t>
            </a:r>
            <a:r>
              <a:rPr lang="zh-CN" altLang="en-US" b="1" dirty="0"/>
              <a:t> </a:t>
            </a:r>
            <a:r>
              <a:rPr lang="en-US" altLang="zh-CN" b="1" dirty="0"/>
              <a:t>news</a:t>
            </a:r>
          </a:p>
          <a:p>
            <a:r>
              <a:rPr lang="en-US" altLang="zh-CN" dirty="0" err="1"/>
              <a:t>BoxOpt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dirty="0"/>
              <a:t>that automatically</a:t>
            </a:r>
            <a:r>
              <a:rPr lang="zh-CN" altLang="en-US" dirty="0"/>
              <a:t> </a:t>
            </a:r>
            <a:r>
              <a:rPr lang="en-US" dirty="0"/>
              <a:t>learns the optimal</a:t>
            </a:r>
            <a:r>
              <a:rPr lang="zh-CN" altLang="en-US" dirty="0"/>
              <a:t> </a:t>
            </a:r>
            <a:r>
              <a:rPr lang="en-US" dirty="0"/>
              <a:t>resource</a:t>
            </a:r>
            <a:r>
              <a:rPr lang="zh-CN" altLang="en-US" dirty="0"/>
              <a:t> </a:t>
            </a:r>
            <a:r>
              <a:rPr lang="en-US" dirty="0"/>
              <a:t>reservations without exchanging any private information</a:t>
            </a:r>
            <a:r>
              <a:rPr lang="zh-CN" altLang="en-US" dirty="0"/>
              <a:t> </a:t>
            </a:r>
            <a:r>
              <a:rPr lang="en-US" dirty="0"/>
              <a:t>between the network and the user.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altLang="zh-CN" b="1" dirty="0"/>
              <a:t>Bad</a:t>
            </a:r>
            <a:r>
              <a:rPr lang="zh-CN" altLang="en-US" b="1" dirty="0"/>
              <a:t> </a:t>
            </a:r>
            <a:r>
              <a:rPr lang="en-US" altLang="zh-CN" b="1" dirty="0"/>
              <a:t>news</a:t>
            </a:r>
            <a:endParaRPr lang="en-US" b="1" dirty="0"/>
          </a:p>
          <a:p>
            <a:r>
              <a:rPr lang="en-US" altLang="zh-CN" dirty="0"/>
              <a:t>13s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proxy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side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30k</a:t>
            </a:r>
            <a:r>
              <a:rPr lang="zh-CN" altLang="en-US" dirty="0"/>
              <a:t> </a:t>
            </a:r>
            <a:r>
              <a:rPr lang="en-US" altLang="zh-CN" dirty="0" err="1"/>
              <a:t>ReMEM</a:t>
            </a:r>
            <a:r>
              <a:rPr lang="zh-CN" altLang="en-US" dirty="0"/>
              <a:t> </a:t>
            </a:r>
            <a:r>
              <a:rPr lang="en-US" altLang="zh-CN" dirty="0"/>
              <a:t>calls,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happy?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51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0F8C1-7962-404D-8B6C-1A12F9D15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Roadmap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09E77-BF38-404A-B014-94305D030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(in)efficient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interfaces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be?</a:t>
            </a:r>
          </a:p>
          <a:p>
            <a:pPr lvl="1"/>
            <a:r>
              <a:rPr lang="en-US" altLang="zh-CN" dirty="0" err="1"/>
              <a:t>BoxOpt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optimizing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dark</a:t>
            </a:r>
            <a:r>
              <a:rPr lang="zh-CN" altLang="en-US" dirty="0"/>
              <a:t> </a:t>
            </a:r>
            <a:r>
              <a:rPr lang="en-US" altLang="zh-CN" dirty="0"/>
              <a:t>[AAAI-19]</a:t>
            </a:r>
            <a:r>
              <a:rPr lang="zh-CN" altLang="en-US" dirty="0"/>
              <a:t> </a:t>
            </a:r>
            <a:r>
              <a:rPr lang="en-US" altLang="zh-CN" dirty="0"/>
              <a:t>[TON-21]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redesign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interfaces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let</a:t>
            </a:r>
            <a:r>
              <a:rPr lang="zh-CN" altLang="en-US" dirty="0"/>
              <a:t> </a:t>
            </a:r>
            <a:r>
              <a:rPr lang="en-US" altLang="zh-CN" dirty="0"/>
              <a:t>applications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utilize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resources</a:t>
            </a:r>
            <a:r>
              <a:rPr lang="zh-CN" altLang="en-US" dirty="0"/>
              <a:t> </a:t>
            </a:r>
            <a:r>
              <a:rPr lang="en-US" altLang="zh-CN" dirty="0"/>
              <a:t>w/o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repeatedly</a:t>
            </a:r>
            <a:r>
              <a:rPr lang="zh-CN" altLang="en-US" dirty="0"/>
              <a:t> </a:t>
            </a:r>
            <a:r>
              <a:rPr lang="en-US" altLang="zh-CN" dirty="0"/>
              <a:t>try-and-error?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Mercator: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multi-domain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resource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orchestration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using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linear-inequality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abstraction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[SC-18]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[JSAC-19]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44A14-640F-204B-9BE7-30B6455F0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52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10F29-016E-7A43-8045-A912CFD83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Smart</a:t>
            </a:r>
            <a:r>
              <a:rPr lang="zh-CN" altLang="en-US" dirty="0"/>
              <a:t> </a:t>
            </a:r>
            <a:r>
              <a:rPr lang="en-US" altLang="zh-CN" dirty="0"/>
              <a:t>City</a:t>
            </a:r>
            <a:r>
              <a:rPr lang="zh-CN" altLang="en-US" dirty="0"/>
              <a:t> </a:t>
            </a:r>
            <a:r>
              <a:rPr lang="en-US" altLang="zh-CN" dirty="0"/>
              <a:t>Looks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47EDA-60B0-7F4B-9E8A-7401B3F41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E27E77-6BCC-8149-85DC-60AD9EA4F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1495623"/>
            <a:ext cx="8115300" cy="48607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458A8F-47ED-9544-A2AF-FFF9E92D8F1F}"/>
              </a:ext>
            </a:extLst>
          </p:cNvPr>
          <p:cNvSpPr/>
          <p:nvPr/>
        </p:nvSpPr>
        <p:spPr>
          <a:xfrm>
            <a:off x="838200" y="6538912"/>
            <a:ext cx="83947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medium.com</a:t>
            </a:r>
            <a:r>
              <a:rPr lang="en-US" sz="1600" dirty="0"/>
              <a:t>/</a:t>
            </a:r>
            <a:r>
              <a:rPr lang="en-US" sz="1600" dirty="0" err="1"/>
              <a:t>zify</a:t>
            </a:r>
            <a:r>
              <a:rPr lang="en-US" sz="1600" dirty="0"/>
              <a:t>/the-importance-of-smart-cities-2a4f7f89a6cd</a:t>
            </a:r>
          </a:p>
        </p:txBody>
      </p:sp>
    </p:spTree>
    <p:extLst>
      <p:ext uri="{BB962C8B-B14F-4D97-AF65-F5344CB8AC3E}">
        <p14:creationId xmlns:p14="http://schemas.microsoft.com/office/powerpoint/2010/main" val="2905225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Microsoft YaHei" panose="020B0503020204020204" pitchFamily="34" charset="-122"/>
              </a:rPr>
              <a:t>Strawman: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Application Layer Traffic Optimization Protocol </a:t>
            </a:r>
            <a:endParaRPr lang="en-US" dirty="0">
              <a:ea typeface="Microsoft YaHe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794116" cy="4351338"/>
          </a:xfrm>
        </p:spPr>
        <p:txBody>
          <a:bodyPr lIns="90000">
            <a:noAutofit/>
          </a:bodyPr>
          <a:lstStyle/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RFC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7285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since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2014</a:t>
            </a:r>
          </a:p>
          <a:p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Basic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idea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use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one-big-switch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abstraction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provide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applications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end-to-end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network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information</a:t>
            </a:r>
          </a:p>
          <a:p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Limitation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cannot reveal the shared bottleneck resources between analytics tasks.</a:t>
            </a:r>
          </a:p>
          <a:p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2086F01A-CE0F-4F46-B785-041037040C7C}" type="slidenum">
              <a:rPr lang="en-US" sz="1800" baseline="-250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 sz="1800" baseline="-25000" dirty="0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FC96523-EF2B-7747-9499-E49C8ACB5CA5}"/>
              </a:ext>
            </a:extLst>
          </p:cNvPr>
          <p:cNvGrpSpPr/>
          <p:nvPr/>
        </p:nvGrpSpPr>
        <p:grpSpPr>
          <a:xfrm>
            <a:off x="1264194" y="4608020"/>
            <a:ext cx="3707723" cy="926517"/>
            <a:chOff x="1675018" y="2757687"/>
            <a:chExt cx="3707723" cy="92651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EA3DB52-46B8-EB40-B8AF-67997226E431}"/>
                </a:ext>
              </a:extLst>
            </p:cNvPr>
            <p:cNvSpPr/>
            <p:nvPr/>
          </p:nvSpPr>
          <p:spPr bwMode="auto">
            <a:xfrm>
              <a:off x="1675019" y="2764947"/>
              <a:ext cx="563321" cy="39913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s</a:t>
              </a:r>
              <a:r>
                <a:rPr lang="en-US" sz="24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44AAD3-B59A-B44D-92BA-006467A4B136}"/>
                </a:ext>
              </a:extLst>
            </p:cNvPr>
            <p:cNvSpPr/>
            <p:nvPr/>
          </p:nvSpPr>
          <p:spPr bwMode="auto">
            <a:xfrm>
              <a:off x="4819419" y="2764947"/>
              <a:ext cx="563321" cy="39913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d</a:t>
              </a:r>
              <a:r>
                <a:rPr lang="en-US" sz="24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03A166-4196-1347-A368-264994FD7492}"/>
                </a:ext>
              </a:extLst>
            </p:cNvPr>
            <p:cNvSpPr/>
            <p:nvPr/>
          </p:nvSpPr>
          <p:spPr bwMode="auto">
            <a:xfrm>
              <a:off x="1675018" y="3285073"/>
              <a:ext cx="563321" cy="39913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s</a:t>
              </a:r>
              <a:r>
                <a:rPr lang="en-US" sz="24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2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7B823B-B663-9B43-B540-0A466DE51EA8}"/>
                </a:ext>
              </a:extLst>
            </p:cNvPr>
            <p:cNvSpPr/>
            <p:nvPr/>
          </p:nvSpPr>
          <p:spPr bwMode="auto">
            <a:xfrm>
              <a:off x="4819420" y="3285073"/>
              <a:ext cx="563321" cy="39913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d</a:t>
              </a:r>
              <a:r>
                <a:rPr lang="en-US" sz="24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2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7E785CD-0D63-D241-9C96-5A0F32181C85}"/>
                </a:ext>
              </a:extLst>
            </p:cNvPr>
            <p:cNvSpPr/>
            <p:nvPr/>
          </p:nvSpPr>
          <p:spPr bwMode="auto">
            <a:xfrm>
              <a:off x="2644126" y="2757687"/>
              <a:ext cx="1769508" cy="914400"/>
            </a:xfrm>
            <a:prstGeom prst="ellipse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aseline="-25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2D42B7E-AEBC-994D-8C10-42DF03644EFE}"/>
                </a:ext>
              </a:extLst>
            </p:cNvPr>
            <p:cNvCxnSpPr/>
            <p:nvPr/>
          </p:nvCxnSpPr>
          <p:spPr bwMode="auto">
            <a:xfrm>
              <a:off x="2238339" y="2964512"/>
              <a:ext cx="552226" cy="613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6D90B9-9946-C54A-BC97-02BB034DA0E9}"/>
                </a:ext>
              </a:extLst>
            </p:cNvPr>
            <p:cNvCxnSpPr/>
            <p:nvPr/>
          </p:nvCxnSpPr>
          <p:spPr bwMode="auto">
            <a:xfrm>
              <a:off x="2231144" y="3474019"/>
              <a:ext cx="552226" cy="613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0E8546C-27D5-EC41-92CE-DA0182FE008D}"/>
                </a:ext>
              </a:extLst>
            </p:cNvPr>
            <p:cNvCxnSpPr/>
            <p:nvPr/>
          </p:nvCxnSpPr>
          <p:spPr bwMode="auto">
            <a:xfrm>
              <a:off x="4267193" y="2964512"/>
              <a:ext cx="552226" cy="613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D3B9F56-A913-BA40-9B89-BB97043A63DA}"/>
                </a:ext>
              </a:extLst>
            </p:cNvPr>
            <p:cNvCxnSpPr/>
            <p:nvPr/>
          </p:nvCxnSpPr>
          <p:spPr bwMode="auto">
            <a:xfrm>
              <a:off x="4259998" y="3474019"/>
              <a:ext cx="552226" cy="613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B527151-D0DD-554E-B2A4-E83731956FD6}"/>
              </a:ext>
            </a:extLst>
          </p:cNvPr>
          <p:cNvSpPr txBox="1"/>
          <p:nvPr/>
        </p:nvSpPr>
        <p:spPr>
          <a:xfrm>
            <a:off x="6293224" y="4170189"/>
            <a:ext cx="4634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Resource</a:t>
            </a:r>
            <a:r>
              <a:rPr lang="zh-CN" altLang="en-US" sz="2400" dirty="0"/>
              <a:t> </a:t>
            </a:r>
            <a:r>
              <a:rPr lang="en-US" altLang="zh-CN" sz="2400" dirty="0"/>
              <a:t>information provided by one-big-switch</a:t>
            </a:r>
            <a:r>
              <a:rPr lang="zh-CN" altLang="en-US" sz="2400" dirty="0"/>
              <a:t> </a:t>
            </a:r>
            <a:r>
              <a:rPr lang="en-US" altLang="zh-CN" sz="2400" dirty="0"/>
              <a:t>abstraction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C5B448F-CDE6-F049-A160-4656877B380E}"/>
                  </a:ext>
                </a:extLst>
              </p:cNvPr>
              <p:cNvSpPr/>
              <p:nvPr/>
            </p:nvSpPr>
            <p:spPr>
              <a:xfrm>
                <a:off x="7109591" y="5001186"/>
                <a:ext cx="260757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8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dirty="0" smtClean="0">
                          <a:latin typeface="Cambria Math" charset="0"/>
                        </a:rPr>
                        <m:t>=100</m:t>
                      </m:r>
                      <m:r>
                        <a:rPr lang="en-US" altLang="zh-CN" i="1" dirty="0" smtClean="0">
                          <a:latin typeface="Cambria Math" charset="0"/>
                        </a:rPr>
                        <m:t>𝑀𝑏</m:t>
                      </m:r>
                      <m:r>
                        <a:rPr lang="en-US" altLang="zh-CN" i="1" dirty="0" smtClean="0">
                          <a:latin typeface="Cambria Math" charset="0"/>
                        </a:rPr>
                        <m:t>/</m:t>
                      </m:r>
                      <m:r>
                        <a:rPr lang="en-US" altLang="zh-CN" i="1" dirty="0" smtClean="0">
                          <a:latin typeface="Cambria Math" charset="0"/>
                        </a:rPr>
                        <m:t>𝑠</m:t>
                      </m:r>
                    </m:oMath>
                  </m:oMathPara>
                </a14:m>
                <a:endParaRPr lang="en-US" altLang="zh-CN" dirty="0"/>
              </a:p>
              <a:p>
                <a:pPr marL="3428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 dirty="0" smtClean="0">
                          <a:latin typeface="Cambria Math" charset="0"/>
                        </a:rPr>
                        <m:t>=100</m:t>
                      </m:r>
                      <m:r>
                        <a:rPr lang="en-US" altLang="zh-CN" i="1" dirty="0" smtClean="0">
                          <a:latin typeface="Cambria Math" charset="0"/>
                        </a:rPr>
                        <m:t>𝑀𝑏</m:t>
                      </m:r>
                      <m:r>
                        <a:rPr lang="en-US" altLang="zh-CN" i="1" dirty="0" smtClean="0">
                          <a:latin typeface="Cambria Math" charset="0"/>
                        </a:rPr>
                        <m:t>/</m:t>
                      </m:r>
                      <m:r>
                        <a:rPr lang="en-US" altLang="zh-CN" i="1" dirty="0" smtClean="0">
                          <a:latin typeface="Cambria Math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C5B448F-CDE6-F049-A160-4656877B38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591" y="5001186"/>
                <a:ext cx="2607570" cy="646331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974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solidFill>
                  <a:schemeClr val="bg1"/>
                </a:solidFill>
              </a:rPr>
              <a:t>One-Big-Switch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Abstraction: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Ambiguity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9413" y="1016000"/>
            <a:ext cx="8856662" cy="5334000"/>
          </a:xfrm>
        </p:spPr>
        <p:txBody>
          <a:bodyPr lIns="90000">
            <a:no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shared</a:t>
            </a:r>
            <a:r>
              <a:rPr lang="zh-CN" altLang="en-US" dirty="0"/>
              <a:t> </a:t>
            </a:r>
            <a:r>
              <a:rPr lang="en-US" altLang="zh-CN" dirty="0"/>
              <a:t>resources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Shared</a:t>
            </a:r>
            <a:r>
              <a:rPr lang="zh-CN" altLang="en-US" dirty="0"/>
              <a:t> </a:t>
            </a:r>
            <a:r>
              <a:rPr lang="en-US" altLang="zh-CN" dirty="0"/>
              <a:t>resources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2086F01A-CE0F-4F46-B785-041037040C7C}" type="slidenum">
              <a:rPr lang="en-US" sz="1800" baseline="-250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 sz="1800" baseline="-25000" dirty="0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852978" y="889528"/>
            <a:ext cx="2599113" cy="2324641"/>
            <a:chOff x="6328977" y="889527"/>
            <a:chExt cx="2599113" cy="2324641"/>
          </a:xfrm>
        </p:grpSpPr>
        <p:grpSp>
          <p:nvGrpSpPr>
            <p:cNvPr id="88" name="Group 87"/>
            <p:cNvGrpSpPr/>
            <p:nvPr/>
          </p:nvGrpSpPr>
          <p:grpSpPr>
            <a:xfrm>
              <a:off x="6328977" y="889527"/>
              <a:ext cx="2599113" cy="2088916"/>
              <a:chOff x="1611925" y="4096296"/>
              <a:chExt cx="3119622" cy="2626897"/>
            </a:xfrm>
          </p:grpSpPr>
          <p:cxnSp>
            <p:nvCxnSpPr>
              <p:cNvPr id="129" name="Straight Arrow Connector 128"/>
              <p:cNvCxnSpPr/>
              <p:nvPr/>
            </p:nvCxnSpPr>
            <p:spPr bwMode="auto">
              <a:xfrm flipV="1">
                <a:off x="2179706" y="6276005"/>
                <a:ext cx="2252672" cy="5442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30" name="Straight Arrow Connector 129"/>
              <p:cNvCxnSpPr/>
              <p:nvPr/>
            </p:nvCxnSpPr>
            <p:spPr bwMode="auto">
              <a:xfrm flipV="1">
                <a:off x="2179706" y="4316576"/>
                <a:ext cx="0" cy="1992083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Rectangle 130"/>
                  <p:cNvSpPr/>
                  <p:nvPr/>
                </p:nvSpPr>
                <p:spPr>
                  <a:xfrm>
                    <a:off x="3775701" y="5757796"/>
                    <a:ext cx="546963" cy="50315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kern="0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kern="0" dirty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000" i="1" kern="0" dirty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31" name="Rectangle 13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75701" y="5757796"/>
                    <a:ext cx="546963" cy="503155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5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Rectangle 131"/>
                  <p:cNvSpPr/>
                  <p:nvPr/>
                </p:nvSpPr>
                <p:spPr>
                  <a:xfrm>
                    <a:off x="2164728" y="4096296"/>
                    <a:ext cx="539806" cy="50315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kern="0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kern="0" dirty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000" i="1" kern="0" dirty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32" name="Rectangle 13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64728" y="4096296"/>
                    <a:ext cx="539806" cy="503155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3" name="Rectangle 132"/>
              <p:cNvSpPr/>
              <p:nvPr/>
            </p:nvSpPr>
            <p:spPr bwMode="auto">
              <a:xfrm>
                <a:off x="2201274" y="4839090"/>
                <a:ext cx="1477496" cy="1436915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aseline="-250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4025044" y="6258743"/>
                <a:ext cx="706503" cy="4644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s-IS"/>
                  <a:t>100 </a:t>
                </a:r>
                <a:endParaRPr lang="en-US" dirty="0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611925" y="4626510"/>
                <a:ext cx="706503" cy="4644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s-IS"/>
                  <a:t>100 </a:t>
                </a:r>
                <a:endParaRPr lang="en-US" dirty="0"/>
              </a:p>
            </p:txBody>
          </p:sp>
        </p:grpSp>
        <p:sp>
          <p:nvSpPr>
            <p:cNvPr id="136" name="Rectangle 135"/>
            <p:cNvSpPr/>
            <p:nvPr/>
          </p:nvSpPr>
          <p:spPr>
            <a:xfrm>
              <a:off x="6817417" y="2814058"/>
              <a:ext cx="181061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/>
                <a:t>Feasible region</a:t>
              </a: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242" y="939926"/>
            <a:ext cx="5960281" cy="218427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5524" y="4074604"/>
            <a:ext cx="5963396" cy="2185416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7789477" y="3885521"/>
            <a:ext cx="2739890" cy="2217427"/>
            <a:chOff x="6290877" y="3745820"/>
            <a:chExt cx="2739890" cy="2217427"/>
          </a:xfrm>
        </p:grpSpPr>
        <p:grpSp>
          <p:nvGrpSpPr>
            <p:cNvPr id="137" name="Group 136"/>
            <p:cNvGrpSpPr/>
            <p:nvPr/>
          </p:nvGrpSpPr>
          <p:grpSpPr>
            <a:xfrm>
              <a:off x="6290877" y="3745820"/>
              <a:ext cx="2739890" cy="2217427"/>
              <a:chOff x="1938972" y="4143912"/>
              <a:chExt cx="3144603" cy="2438636"/>
            </a:xfrm>
          </p:grpSpPr>
          <p:cxnSp>
            <p:nvCxnSpPr>
              <p:cNvPr id="138" name="Straight Arrow Connector 137"/>
              <p:cNvCxnSpPr/>
              <p:nvPr/>
            </p:nvCxnSpPr>
            <p:spPr bwMode="auto">
              <a:xfrm flipV="1">
                <a:off x="2504752" y="6197468"/>
                <a:ext cx="2252672" cy="5442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39" name="Straight Arrow Connector 138"/>
              <p:cNvCxnSpPr/>
              <p:nvPr/>
            </p:nvCxnSpPr>
            <p:spPr bwMode="auto">
              <a:xfrm flipV="1">
                <a:off x="2519328" y="4224071"/>
                <a:ext cx="0" cy="1992083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1" name="Rectangle 140"/>
                  <p:cNvSpPr/>
                  <p:nvPr/>
                </p:nvSpPr>
                <p:spPr>
                  <a:xfrm>
                    <a:off x="2551742" y="4143912"/>
                    <a:ext cx="516171" cy="44002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lv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kern="0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kern="0" dirty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000" i="1" kern="0" dirty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1" name="Rectangle 1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1742" y="4143912"/>
                    <a:ext cx="516171" cy="44002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2" name="Rectangle 141"/>
              <p:cNvSpPr/>
              <p:nvPr/>
            </p:nvSpPr>
            <p:spPr>
              <a:xfrm>
                <a:off x="1938972" y="4631774"/>
                <a:ext cx="675569" cy="406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s-IS"/>
                  <a:t>100 </a:t>
                </a:r>
                <a:endParaRPr lang="en-US" dirty="0"/>
              </a:p>
            </p:txBody>
          </p:sp>
          <p:sp>
            <p:nvSpPr>
              <p:cNvPr id="143" name="Right Triangle 142"/>
              <p:cNvSpPr/>
              <p:nvPr/>
            </p:nvSpPr>
            <p:spPr bwMode="auto">
              <a:xfrm>
                <a:off x="2530629" y="4811179"/>
                <a:ext cx="1427276" cy="1367643"/>
              </a:xfrm>
              <a:prstGeom prst="rtTriangl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aseline="-250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4408006" y="6176372"/>
                <a:ext cx="675569" cy="406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s-IS" dirty="0"/>
                  <a:t>100 </a:t>
                </a:r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Rectangle 144"/>
                <p:cNvSpPr/>
                <p:nvPr/>
              </p:nvSpPr>
              <p:spPr>
                <a:xfrm>
                  <a:off x="8161216" y="5219053"/>
                  <a:ext cx="45570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kern="0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kern="0" dirty="0">
                                <a:solidFill>
                                  <a:sysClr val="windowText" lastClr="000000"/>
                                </a:solidFill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i="1" kern="0" dirty="0">
                                <a:solidFill>
                                  <a:sysClr val="windowText" lastClr="0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45" name="Rectangle 1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1216" y="5219053"/>
                  <a:ext cx="455702" cy="4001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6" name="Rectangle 145"/>
          <p:cNvSpPr/>
          <p:nvPr/>
        </p:nvSpPr>
        <p:spPr>
          <a:xfrm>
            <a:off x="8404923" y="5938455"/>
            <a:ext cx="18106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Feasible region</a:t>
            </a:r>
          </a:p>
        </p:txBody>
      </p:sp>
      <p:sp>
        <p:nvSpPr>
          <p:cNvPr id="5" name="Oval 4"/>
          <p:cNvSpPr/>
          <p:nvPr/>
        </p:nvSpPr>
        <p:spPr bwMode="auto">
          <a:xfrm>
            <a:off x="2408818" y="771416"/>
            <a:ext cx="4775202" cy="2831915"/>
          </a:xfrm>
          <a:prstGeom prst="ellipse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aseline="-25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2398780" y="3781819"/>
            <a:ext cx="4775202" cy="2831915"/>
          </a:xfrm>
          <a:prstGeom prst="ellipse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aseline="-25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5551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  <p:bldP spid="5" grpId="0" animBg="1"/>
      <p:bldP spid="28" grpId="0" animBg="1"/>
      <p:bldP spid="28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Mercator</a:t>
            </a:r>
            <a:r>
              <a:rPr lang="zh-CN" altLang="en-US" dirty="0"/>
              <a:t> </a:t>
            </a:r>
            <a:r>
              <a:rPr lang="en-US" altLang="zh-CN" dirty="0"/>
              <a:t>Resource Abstraction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63275" cy="4351338"/>
          </a:xfrm>
        </p:spPr>
        <p:txBody>
          <a:bodyPr>
            <a:noAutofit/>
          </a:bodyPr>
          <a:lstStyle/>
          <a:p>
            <a:r>
              <a:rPr lang="en-US" altLang="zh-CN" b="1" dirty="0"/>
              <a:t>Basic</a:t>
            </a:r>
            <a:r>
              <a:rPr lang="zh-CN" altLang="en-US" b="1" dirty="0"/>
              <a:t> </a:t>
            </a:r>
            <a:r>
              <a:rPr lang="en-US" altLang="zh-CN" b="1" dirty="0"/>
              <a:t>idea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linear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inequalities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dirty="0"/>
              <a:t>provide a compact</a:t>
            </a:r>
            <a:r>
              <a:rPr lang="zh-CN" altLang="en-US" dirty="0"/>
              <a:t> </a:t>
            </a:r>
            <a:r>
              <a:rPr lang="en-US" dirty="0"/>
              <a:t>representation</a:t>
            </a:r>
            <a:r>
              <a:rPr lang="zh-CN" altLang="en-US" dirty="0"/>
              <a:t> </a:t>
            </a:r>
            <a:r>
              <a:rPr lang="en-US" dirty="0"/>
              <a:t>of multi-domain network available bandwidth</a:t>
            </a:r>
            <a:r>
              <a:rPr lang="en-US" altLang="zh-CN" dirty="0"/>
              <a:t>.</a:t>
            </a:r>
          </a:p>
          <a:p>
            <a:endParaRPr lang="en-US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0A5AE-CD5B-A24F-9297-B5AF21D10171}" type="slidenum">
              <a:rPr lang="en-US" smtClean="0"/>
              <a:t>22</a:t>
            </a:fld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" y="3123407"/>
            <a:ext cx="5486400" cy="2095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5789" y="2928269"/>
            <a:ext cx="4831644" cy="98358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879603" y="4001294"/>
            <a:ext cx="2457826" cy="1626403"/>
            <a:chOff x="6092396" y="3745820"/>
            <a:chExt cx="3089701" cy="2391073"/>
          </a:xfrm>
        </p:grpSpPr>
        <p:grpSp>
          <p:nvGrpSpPr>
            <p:cNvPr id="8" name="Group 7"/>
            <p:cNvGrpSpPr/>
            <p:nvPr/>
          </p:nvGrpSpPr>
          <p:grpSpPr>
            <a:xfrm>
              <a:off x="6092396" y="3745820"/>
              <a:ext cx="3089701" cy="2391073"/>
              <a:chOff x="1711173" y="4143912"/>
              <a:chExt cx="3546084" cy="2629605"/>
            </a:xfrm>
          </p:grpSpPr>
          <p:cxnSp>
            <p:nvCxnSpPr>
              <p:cNvPr id="10" name="Straight Arrow Connector 9"/>
              <p:cNvCxnSpPr/>
              <p:nvPr/>
            </p:nvCxnSpPr>
            <p:spPr bwMode="auto">
              <a:xfrm flipV="1">
                <a:off x="2504752" y="6197468"/>
                <a:ext cx="2252672" cy="5442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1" name="Straight Arrow Connector 10"/>
              <p:cNvCxnSpPr/>
              <p:nvPr/>
            </p:nvCxnSpPr>
            <p:spPr bwMode="auto">
              <a:xfrm flipV="1">
                <a:off x="2519328" y="4224071"/>
                <a:ext cx="0" cy="1992083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/>
                  <p:cNvSpPr/>
                  <p:nvPr/>
                </p:nvSpPr>
                <p:spPr>
                  <a:xfrm>
                    <a:off x="2551741" y="4143912"/>
                    <a:ext cx="883756" cy="8459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lv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800" b="0" i="1" kern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kern="0" dirty="0" smtClean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b="0" i="1" kern="0" dirty="0" smtClean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1741" y="4143912"/>
                    <a:ext cx="883756" cy="845954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Rectangle 12"/>
              <p:cNvSpPr/>
              <p:nvPr/>
            </p:nvSpPr>
            <p:spPr>
              <a:xfrm>
                <a:off x="1711173" y="4411367"/>
                <a:ext cx="849249" cy="5971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s-IS" dirty="0"/>
                  <a:t>100 </a:t>
                </a:r>
                <a:endParaRPr lang="en-US" dirty="0"/>
              </a:p>
            </p:txBody>
          </p:sp>
          <p:sp>
            <p:nvSpPr>
              <p:cNvPr id="14" name="Right Triangle 13"/>
              <p:cNvSpPr/>
              <p:nvPr/>
            </p:nvSpPr>
            <p:spPr bwMode="auto">
              <a:xfrm>
                <a:off x="2530629" y="4811179"/>
                <a:ext cx="1427276" cy="1367643"/>
              </a:xfrm>
              <a:prstGeom prst="rtTriangl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600" baseline="-250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408008" y="6176373"/>
                <a:ext cx="849249" cy="5971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s-IS" dirty="0"/>
                  <a:t>100 </a:t>
                </a:r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7971985" y="4994010"/>
                  <a:ext cx="780413" cy="76921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1985" y="4994010"/>
                  <a:ext cx="780413" cy="76921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Rectangle 15"/>
          <p:cNvSpPr/>
          <p:nvPr/>
        </p:nvSpPr>
        <p:spPr>
          <a:xfrm>
            <a:off x="1014412" y="5532066"/>
            <a:ext cx="107870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Geometrically, </a:t>
            </a:r>
            <a:r>
              <a:rPr lang="en-US" altLang="zh-CN" sz="2400" dirty="0"/>
              <a:t>resource</a:t>
            </a:r>
            <a:r>
              <a:rPr lang="en-US" sz="2400" dirty="0"/>
              <a:t> </a:t>
            </a:r>
            <a:r>
              <a:rPr lang="en-US" altLang="zh-CN" sz="2400" dirty="0"/>
              <a:t>abstraction</a:t>
            </a:r>
            <a:r>
              <a:rPr lang="zh-CN" altLang="en-US" sz="2400" dirty="0"/>
              <a:t> </a:t>
            </a:r>
            <a:r>
              <a:rPr lang="en-US" sz="2400" dirty="0"/>
              <a:t>represents the </a:t>
            </a:r>
            <a:r>
              <a:rPr lang="en-US" sz="2400" dirty="0">
                <a:solidFill>
                  <a:srgbClr val="FF0000"/>
                </a:solidFill>
              </a:rPr>
              <a:t>bandwidth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feasible region</a:t>
            </a:r>
            <a:r>
              <a:rPr lang="en-US" sz="2400" dirty="0"/>
              <a:t> of </a:t>
            </a:r>
            <a:r>
              <a:rPr lang="en-US" altLang="zh-CN" sz="2400" dirty="0"/>
              <a:t>network</a:t>
            </a:r>
            <a:r>
              <a:rPr lang="en-US" sz="2400" dirty="0"/>
              <a:t> for providing bandwidths to this set of</a:t>
            </a:r>
            <a:r>
              <a:rPr lang="zh-CN" altLang="en-US" sz="2400" dirty="0"/>
              <a:t> </a:t>
            </a:r>
            <a:r>
              <a:rPr lang="en-US" sz="2400" dirty="0"/>
              <a:t>circuits.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sz="2400" dirty="0"/>
              <a:t>Redundant</a:t>
            </a:r>
            <a:r>
              <a:rPr lang="zh-CN" altLang="en-US" sz="2400" dirty="0"/>
              <a:t> </a:t>
            </a:r>
            <a:r>
              <a:rPr lang="en-US" altLang="zh-CN" sz="2400" dirty="0"/>
              <a:t>inequalities</a:t>
            </a:r>
            <a:r>
              <a:rPr lang="zh-CN" altLang="en-US" sz="2400" dirty="0"/>
              <a:t> </a:t>
            </a:r>
            <a:r>
              <a:rPr lang="en-US" altLang="zh-CN" sz="2400" dirty="0"/>
              <a:t>are</a:t>
            </a:r>
            <a:r>
              <a:rPr lang="zh-CN" altLang="en-US" sz="2400" dirty="0"/>
              <a:t> </a:t>
            </a:r>
            <a:r>
              <a:rPr lang="en-US" altLang="zh-CN" sz="2400" dirty="0"/>
              <a:t>removed</a:t>
            </a:r>
            <a:r>
              <a:rPr lang="zh-CN" altLang="en-US" sz="2400" dirty="0"/>
              <a:t> </a:t>
            </a:r>
            <a:r>
              <a:rPr lang="en-US" altLang="zh-CN" sz="2400" dirty="0"/>
              <a:t>via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polynomial-time,</a:t>
            </a:r>
            <a:r>
              <a:rPr lang="zh-CN" altLang="en-US" sz="2400" dirty="0"/>
              <a:t> </a:t>
            </a:r>
            <a:r>
              <a:rPr lang="en-US" altLang="zh-CN" sz="2400" dirty="0"/>
              <a:t>optimal</a:t>
            </a:r>
            <a:r>
              <a:rPr lang="zh-CN" altLang="en-US" sz="2400" dirty="0"/>
              <a:t> </a:t>
            </a:r>
            <a:r>
              <a:rPr lang="en-US" altLang="zh-CN" sz="2400" dirty="0"/>
              <a:t>algorithm.</a:t>
            </a:r>
            <a:endParaRPr lang="en-US" sz="24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6805854" y="3123407"/>
            <a:ext cx="471558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805854" y="3458687"/>
            <a:ext cx="471558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3424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87"/>
    </mc:Choice>
    <mc:Fallback xmlns="">
      <p:transition spd="slow" advTm="38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Resource Abstraction:</a:t>
            </a:r>
            <a:r>
              <a:rPr lang="zh-CN" altLang="en-US" dirty="0"/>
              <a:t> </a:t>
            </a:r>
            <a:r>
              <a:rPr lang="en-US" altLang="zh-CN" dirty="0"/>
              <a:t>Accuracy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63275" cy="4351338"/>
          </a:xfrm>
        </p:spPr>
        <p:txBody>
          <a:bodyPr>
            <a:noAutofit/>
          </a:bodyPr>
          <a:lstStyle/>
          <a:p>
            <a:r>
              <a:rPr lang="en-US" altLang="zh-CN" dirty="0"/>
              <a:t>Resource</a:t>
            </a:r>
            <a:r>
              <a:rPr lang="en-US" dirty="0"/>
              <a:t> </a:t>
            </a:r>
            <a:r>
              <a:rPr lang="en-US" altLang="zh-CN" dirty="0"/>
              <a:t>abstraction</a:t>
            </a:r>
            <a:r>
              <a:rPr lang="zh-CN" altLang="en-US" dirty="0"/>
              <a:t> </a:t>
            </a:r>
            <a:r>
              <a:rPr lang="en-US" dirty="0"/>
              <a:t>provide</a:t>
            </a:r>
            <a:r>
              <a:rPr lang="en-US" altLang="zh-CN" dirty="0"/>
              <a:t>s</a:t>
            </a:r>
            <a:r>
              <a:rPr lang="en-US" dirty="0"/>
              <a:t> a compact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accurate</a:t>
            </a:r>
            <a:r>
              <a:rPr lang="en-US" dirty="0"/>
              <a:t> representation of multi-domain network available bandwidth</a:t>
            </a:r>
            <a:r>
              <a:rPr lang="en-US" altLang="zh-CN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0A5AE-CD5B-A24F-9297-B5AF21D10171}" type="slidenum">
              <a:rPr lang="en-US" smtClean="0"/>
              <a:t>23</a:t>
            </a:fld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838199" y="3805655"/>
            <a:ext cx="4881143" cy="2742025"/>
            <a:chOff x="568232" y="2971794"/>
            <a:chExt cx="6534498" cy="3574514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8232" y="2971794"/>
              <a:ext cx="6534498" cy="3574514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4071103" y="3480585"/>
              <a:ext cx="1203497" cy="340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/>
                <a:t>Step</a:t>
              </a:r>
              <a:r>
                <a:rPr lang="zh-CN" altLang="en-US" sz="1200" b="1" dirty="0"/>
                <a:t> </a:t>
              </a:r>
              <a:r>
                <a:rPr lang="en-US" altLang="zh-CN" sz="1200" b="1" dirty="0"/>
                <a:t>5</a:t>
              </a:r>
              <a:endParaRPr lang="en-US" sz="12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564178" y="2847902"/>
                <a:ext cx="86609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/>
                  <a:t>A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fair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optimal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solution</a:t>
                </a:r>
                <a:r>
                  <a:rPr lang="en-US" altLang="zh-CN" sz="2400" dirty="0"/>
                  <a:t>: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charset="0"/>
                      </a:rPr>
                      <m:t>=10,</m:t>
                    </m:r>
                    <m:r>
                      <a:rPr lang="zh-CN" altLang="en-US" sz="2400" i="1" dirty="0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charset="0"/>
                      </a:rPr>
                      <m:t>=5,</m:t>
                    </m:r>
                    <m:r>
                      <a:rPr lang="zh-CN" altLang="en-US" sz="2400" i="1" dirty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charset="0"/>
                      </a:rPr>
                      <m:t>=5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178" y="2847902"/>
                <a:ext cx="8660976" cy="461665"/>
              </a:xfrm>
              <a:prstGeom prst="rect">
                <a:avLst/>
              </a:prstGeom>
              <a:blipFill rotWithShape="0">
                <a:blip r:embed="rId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5806157" y="3805656"/>
            <a:ext cx="6233442" cy="2303126"/>
            <a:chOff x="5806157" y="3805656"/>
            <a:chExt cx="6233442" cy="2303126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06157" y="3805656"/>
              <a:ext cx="5995317" cy="104338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94667" y="4916508"/>
              <a:ext cx="5993622" cy="116542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894666" y="5194382"/>
              <a:ext cx="6144933" cy="9144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6994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87"/>
    </mc:Choice>
    <mc:Fallback xmlns="">
      <p:transition spd="slow" advTm="38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Resource Abstraction:</a:t>
            </a:r>
            <a:r>
              <a:rPr lang="zh-CN" altLang="en-US" dirty="0"/>
              <a:t> </a:t>
            </a:r>
            <a:r>
              <a:rPr lang="en-US" altLang="zh-CN" dirty="0"/>
              <a:t>Privacy</a:t>
            </a:r>
            <a:r>
              <a:rPr lang="zh-CN" altLang="en-US" dirty="0"/>
              <a:t> </a:t>
            </a:r>
            <a:r>
              <a:rPr lang="en-US" altLang="zh-CN" dirty="0"/>
              <a:t>Concern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63275" cy="4351338"/>
          </a:xfrm>
        </p:spPr>
        <p:txBody>
          <a:bodyPr>
            <a:noAutofit/>
          </a:bodyPr>
          <a:lstStyle/>
          <a:p>
            <a:r>
              <a:rPr lang="en-US" altLang="zh-CN" dirty="0"/>
              <a:t>Resource</a:t>
            </a:r>
            <a:r>
              <a:rPr lang="en-US" dirty="0"/>
              <a:t> </a:t>
            </a:r>
            <a:r>
              <a:rPr lang="en-US" altLang="zh-CN" dirty="0"/>
              <a:t>abstraction</a:t>
            </a:r>
            <a:r>
              <a:rPr lang="zh-CN" altLang="en-US" dirty="0"/>
              <a:t> </a:t>
            </a:r>
            <a:r>
              <a:rPr lang="en-US" dirty="0"/>
              <a:t>represents the </a:t>
            </a:r>
            <a:r>
              <a:rPr lang="en-US" dirty="0">
                <a:solidFill>
                  <a:srgbClr val="FF0000"/>
                </a:solidFill>
              </a:rPr>
              <a:t>bandwidth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feasible region</a:t>
            </a:r>
            <a:r>
              <a:rPr lang="en-US" dirty="0"/>
              <a:t> of </a:t>
            </a:r>
            <a:r>
              <a:rPr lang="en-US" altLang="zh-CN" dirty="0"/>
              <a:t>network</a:t>
            </a:r>
            <a:r>
              <a:rPr lang="en-US" dirty="0"/>
              <a:t> for providing bandwidths to this set of</a:t>
            </a:r>
            <a:r>
              <a:rPr lang="zh-CN" altLang="en-US" dirty="0"/>
              <a:t> </a:t>
            </a:r>
            <a:r>
              <a:rPr lang="en-US" dirty="0"/>
              <a:t>circuits.</a:t>
            </a:r>
          </a:p>
          <a:p>
            <a:pPr lvl="1"/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regions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private</a:t>
            </a:r>
            <a:r>
              <a:rPr lang="zh-CN" altLang="en-US" dirty="0"/>
              <a:t> </a:t>
            </a:r>
            <a:r>
              <a:rPr lang="en-US" altLang="zh-CN" dirty="0"/>
              <a:t>information.</a:t>
            </a:r>
          </a:p>
          <a:p>
            <a:pPr lvl="1"/>
            <a:r>
              <a:rPr lang="en-US" altLang="zh-CN" dirty="0"/>
              <a:t>Aggregator</a:t>
            </a:r>
            <a:r>
              <a:rPr lang="zh-CN" altLang="en-US" dirty="0"/>
              <a:t> </a:t>
            </a:r>
            <a:r>
              <a:rPr lang="en-US" altLang="zh-CN" dirty="0"/>
              <a:t>becomes</a:t>
            </a:r>
            <a:r>
              <a:rPr lang="zh-CN" altLang="en-US" dirty="0"/>
              <a:t> </a:t>
            </a:r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failure.</a:t>
            </a:r>
            <a:endParaRPr lang="en-US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0A5AE-CD5B-A24F-9297-B5AF21D10171}" type="slidenum">
              <a:rPr lang="en-US" smtClean="0"/>
              <a:t>24</a:t>
            </a:fld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838199" y="3805655"/>
            <a:ext cx="4881143" cy="2742025"/>
            <a:chOff x="568232" y="2971794"/>
            <a:chExt cx="6534498" cy="3574514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8232" y="2971794"/>
              <a:ext cx="6534498" cy="3574514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4071103" y="3480585"/>
              <a:ext cx="1203497" cy="340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/>
                <a:t>Step</a:t>
              </a:r>
              <a:r>
                <a:rPr lang="zh-CN" altLang="en-US" sz="1200" b="1" dirty="0"/>
                <a:t> </a:t>
              </a:r>
              <a:r>
                <a:rPr lang="en-US" altLang="zh-CN" sz="1200" b="1" dirty="0"/>
                <a:t>5</a:t>
              </a:r>
              <a:endParaRPr lang="en-US" sz="1200" dirty="0"/>
            </a:p>
          </p:txBody>
        </p: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6157" y="3805656"/>
            <a:ext cx="5995317" cy="104338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4667" y="4916508"/>
            <a:ext cx="5993622" cy="11654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2714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87"/>
    </mc:Choice>
    <mc:Fallback xmlns="">
      <p:transition spd="slow" advTm="38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Mercator</a:t>
            </a:r>
            <a:r>
              <a:rPr lang="en-US" altLang="zh-CN" dirty="0"/>
              <a:t>:</a:t>
            </a:r>
            <a:r>
              <a:rPr lang="en-US" dirty="0"/>
              <a:t> </a:t>
            </a:r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63275" cy="4351338"/>
          </a:xfrm>
        </p:spPr>
        <p:txBody>
          <a:bodyPr>
            <a:noAutofit/>
          </a:bodyPr>
          <a:lstStyle/>
          <a:p>
            <a:r>
              <a:rPr lang="en-US" altLang="zh-CN" b="1" dirty="0"/>
              <a:t>Resource</a:t>
            </a:r>
            <a:r>
              <a:rPr lang="zh-CN" altLang="en-US" b="1" dirty="0"/>
              <a:t> </a:t>
            </a:r>
            <a:r>
              <a:rPr lang="en-US" altLang="zh-CN" b="1" dirty="0"/>
              <a:t>abstraction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inequalities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dirty="0"/>
              <a:t>provide a compact</a:t>
            </a:r>
            <a:r>
              <a:rPr lang="zh-CN" altLang="en-US" dirty="0"/>
              <a:t> </a:t>
            </a:r>
            <a:r>
              <a:rPr lang="en-US" dirty="0"/>
              <a:t>representation</a:t>
            </a:r>
            <a:r>
              <a:rPr lang="zh-CN" altLang="en-US" dirty="0"/>
              <a:t> </a:t>
            </a:r>
            <a:r>
              <a:rPr lang="en-US" dirty="0"/>
              <a:t>of multi-domain network available bandwidth</a:t>
            </a:r>
            <a:r>
              <a:rPr lang="en-US" altLang="zh-CN" dirty="0"/>
              <a:t>.</a:t>
            </a:r>
          </a:p>
          <a:p>
            <a:r>
              <a:rPr lang="en-US" altLang="zh-CN" b="1" dirty="0"/>
              <a:t>Resource</a:t>
            </a:r>
            <a:r>
              <a:rPr lang="zh-CN" altLang="en-US" b="1" dirty="0"/>
              <a:t> </a:t>
            </a:r>
            <a:r>
              <a:rPr lang="en-US" altLang="zh-CN" b="1" dirty="0"/>
              <a:t>abstraction</a:t>
            </a:r>
            <a:r>
              <a:rPr lang="zh-CN" altLang="en-US" b="1" dirty="0"/>
              <a:t> </a:t>
            </a:r>
            <a:r>
              <a:rPr lang="en-US" altLang="zh-CN" b="1" dirty="0"/>
              <a:t>obfuscating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Merge the resource</a:t>
            </a:r>
            <a:r>
              <a:rPr lang="zh-CN" altLang="en-US" dirty="0"/>
              <a:t> </a:t>
            </a:r>
            <a:r>
              <a:rPr lang="en-US" altLang="zh-CN" dirty="0"/>
              <a:t>abstraction of multiple</a:t>
            </a:r>
            <a:r>
              <a:rPr lang="zh-CN" altLang="en-US" dirty="0"/>
              <a:t> </a:t>
            </a:r>
            <a:r>
              <a:rPr lang="en-US" altLang="zh-CN" dirty="0"/>
              <a:t>domains without revealing the</a:t>
            </a:r>
            <a:r>
              <a:rPr lang="zh-CN" altLang="en-US" dirty="0"/>
              <a:t> </a:t>
            </a:r>
            <a:r>
              <a:rPr lang="en-US" altLang="zh-CN" dirty="0"/>
              <a:t>abstraction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individual domain.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0A5AE-CD5B-A24F-9297-B5AF21D10171}" type="slidenum">
              <a:rPr lang="en-US" smtClean="0"/>
              <a:t>25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190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87"/>
    </mc:Choice>
    <mc:Fallback xmlns="">
      <p:transition spd="slow" advTm="38487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6923" y="1980426"/>
            <a:ext cx="7715519" cy="36597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Abstraction</a:t>
            </a:r>
            <a:r>
              <a:rPr lang="zh-CN" altLang="en-US" dirty="0"/>
              <a:t> </a:t>
            </a:r>
            <a:r>
              <a:rPr lang="en-US" altLang="zh-CN" dirty="0"/>
              <a:t>Obfuscating</a:t>
            </a:r>
            <a:r>
              <a:rPr lang="zh-CN" altLang="en-US" dirty="0"/>
              <a:t> </a:t>
            </a:r>
            <a:r>
              <a:rPr lang="en-US" altLang="zh-CN" dirty="0"/>
              <a:t>Protocol: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56FF-F343-054E-88D6-31B7B6F785DE}" type="slidenum">
              <a:rPr lang="en-US" smtClean="0"/>
              <a:t>26</a:t>
            </a:fld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0800000">
            <a:off x="5597317" y="3503674"/>
            <a:ext cx="285216" cy="1123556"/>
          </a:xfrm>
          <a:prstGeom prst="downArrow">
            <a:avLst>
              <a:gd name="adj1" fmla="val 57915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14581013">
            <a:off x="3158536" y="2907287"/>
            <a:ext cx="321244" cy="23935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18388" y="5131302"/>
                <a:ext cx="380776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charset="0"/>
                        </a:rPr>
                        <m:t>15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+14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+15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4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=1130</m:t>
                      </m:r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charset="0"/>
                        </a:rPr>
                        <m:t>5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3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50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53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2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491</m:t>
                      </m:r>
                      <m:r>
                        <a:rPr lang="en-US" altLang="zh-CN" sz="1400" i="1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altLang="zh-CN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charset="0"/>
                        </a:rPr>
                        <m:t>96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97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96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4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954</m:t>
                      </m:r>
                      <m:r>
                        <a:rPr lang="en-US" altLang="zh-CN" sz="1400" i="1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charset="0"/>
                        </a:rPr>
                        <m:t>38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37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38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1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342</m:t>
                      </m:r>
                      <m:r>
                        <a:rPr lang="en-US" altLang="zh-CN" sz="1400" i="1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88" y="5131302"/>
                <a:ext cx="3807769" cy="95410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021216" y="5146993"/>
                <a:ext cx="488938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charset="0"/>
                        </a:rPr>
                        <m:t>5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6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+0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−4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+57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+3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=1740</m:t>
                      </m:r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charset="0"/>
                        </a:rPr>
                        <m:t>22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−4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24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68</m:t>
                      </m:r>
                      <m:r>
                        <a:rPr lang="en-US" altLang="zh-CN" sz="1400" i="1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altLang="zh-CN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charset="0"/>
                        </a:rPr>
                        <m:t>78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2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+74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3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2250</m:t>
                      </m:r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charset="0"/>
                        </a:rPr>
                        <m:t>25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+25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77</m:t>
                      </m:r>
                      <m:r>
                        <a:rPr lang="en-US" altLang="zh-CN" sz="1400" i="1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216" y="5146993"/>
                <a:ext cx="4889383" cy="95410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715278" y="5143045"/>
                <a:ext cx="421604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charset="0"/>
                        </a:rPr>
                        <m:t>−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2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+47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+0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−3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+47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=1470</m:t>
                      </m:r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charset="0"/>
                        </a:rPr>
                        <m:t>−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4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68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i="1" smtClean="0">
                          <a:latin typeface="Cambria Math" charset="0"/>
                        </a:rPr>
                        <m:t>−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4</m:t>
                      </m:r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+68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2040</m:t>
                      </m:r>
                    </m:oMath>
                  </m:oMathPara>
                </a14:m>
                <a:endParaRPr lang="en-US" altLang="zh-CN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charset="0"/>
                        </a:rPr>
                        <m:t>−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4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85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−3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+86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2630</m:t>
                      </m:r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charset="0"/>
                        </a:rPr>
                        <m:t>−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4</m:t>
                      </m:r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91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−2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+94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400" i="1" smtClean="0">
                              <a:latin typeface="Cambria Math" charset="0"/>
                            </a:rPr>
                            <m:t>x</m:t>
                          </m:r>
                        </m:e>
                        <m:sub>
                          <m:r>
                            <a:rPr lang="en-US" altLang="zh-CN" sz="140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281</m:t>
                      </m:r>
                      <m:r>
                        <a:rPr lang="en-US" altLang="zh-CN" sz="1400" i="1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278" y="5143045"/>
                <a:ext cx="4216043" cy="95410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1271639" y="4704465"/>
            <a:ext cx="2101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Mercator</a:t>
            </a:r>
            <a:r>
              <a:rPr lang="zh-CN" altLang="en-US" b="1" dirty="0"/>
              <a:t> </a:t>
            </a:r>
            <a:r>
              <a:rPr lang="en-US" altLang="zh-CN" b="1" dirty="0"/>
              <a:t>Server</a:t>
            </a:r>
            <a:r>
              <a:rPr lang="zh-CN" altLang="en-US" b="1" dirty="0"/>
              <a:t> </a:t>
            </a:r>
            <a:r>
              <a:rPr lang="en-US" altLang="zh-CN" b="1" dirty="0"/>
              <a:t>1</a:t>
            </a:r>
            <a:endParaRPr lang="en-US" b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-310" y="6187073"/>
                <a:ext cx="45081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charset="0"/>
                            </a:rPr>
                            <m:t>Π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1600" b="0" i="1" smtClean="0">
                          <a:latin typeface="Cambria Math" charset="0"/>
                        </a:rPr>
                        <m:t>: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≤100</m:t>
                          </m:r>
                        </m:e>
                      </m:d>
                    </m:oMath>
                  </m:oMathPara>
                </a14:m>
                <a:endParaRPr lang="en-US" altLang="zh-CN" sz="1600" b="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0" y="6187073"/>
                <a:ext cx="4508175" cy="3385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500717" y="6174920"/>
                <a:ext cx="45081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charset="0"/>
                            </a:rPr>
                            <m:t>Π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1600" i="1">
                          <a:latin typeface="Cambria Math" charset="0"/>
                        </a:rPr>
                        <m:t>: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{</m:t>
                          </m:r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i="1">
                          <a:latin typeface="Cambria Math" charset="0"/>
                        </a:rPr>
                        <m:t>≤</m:t>
                      </m:r>
                      <m:r>
                        <a:rPr lang="en-US" altLang="zh-CN" sz="1600" b="0" i="1" smtClean="0">
                          <a:latin typeface="Cambria Math" charset="0"/>
                        </a:rPr>
                        <m:t>3</m:t>
                      </m:r>
                      <m:r>
                        <a:rPr lang="en-US" altLang="zh-CN" sz="1600" i="1">
                          <a:latin typeface="Cambria Math" charset="0"/>
                        </a:rPr>
                        <m:t>0</m:t>
                      </m:r>
                      <m:r>
                        <a:rPr lang="en-US" altLang="zh-CN" sz="1600" b="0" i="1" smtClean="0"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717" y="6174920"/>
                <a:ext cx="4508175" cy="338554"/>
              </a:xfrm>
              <a:prstGeom prst="rect">
                <a:avLst/>
              </a:prstGeom>
              <a:blipFill rotWithShape="0">
                <a:blip r:embed="rId7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143325" y="6178868"/>
                <a:ext cx="45081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charset="0"/>
                            </a:rPr>
                            <m:t>Π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CN" sz="1600" i="1">
                          <a:latin typeface="Cambria Math" charset="0"/>
                        </a:rPr>
                        <m:t>: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charset="0"/>
                            </a:rPr>
                            <m:t>{</m:t>
                          </m:r>
                          <m:r>
                            <a:rPr lang="en-US" altLang="zh-CN" sz="16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 i="1">
                          <a:latin typeface="Cambria Math" charset="0"/>
                        </a:rPr>
                        <m:t>≤30}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325" y="6178868"/>
                <a:ext cx="4508175" cy="338554"/>
              </a:xfrm>
              <a:prstGeom prst="rect">
                <a:avLst/>
              </a:prstGeom>
              <a:blipFill rotWithShape="0">
                <a:blip r:embed="rId8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4831901" y="4704999"/>
            <a:ext cx="2101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Mercator</a:t>
            </a:r>
            <a:r>
              <a:rPr lang="zh-CN" altLang="en-US" b="1" dirty="0"/>
              <a:t> </a:t>
            </a:r>
            <a:r>
              <a:rPr lang="en-US" altLang="zh-CN" b="1" dirty="0"/>
              <a:t>Server</a:t>
            </a:r>
            <a:r>
              <a:rPr lang="zh-CN" altLang="en-US" b="1" dirty="0"/>
              <a:t> </a:t>
            </a:r>
            <a:r>
              <a:rPr lang="en-US" altLang="zh-CN" b="1" dirty="0"/>
              <a:t>2</a:t>
            </a:r>
            <a:endParaRPr lang="en-US" b="1" baseline="-25000" dirty="0"/>
          </a:p>
        </p:txBody>
      </p:sp>
      <p:sp>
        <p:nvSpPr>
          <p:cNvPr id="29" name="TextBox 28"/>
          <p:cNvSpPr txBox="1"/>
          <p:nvPr/>
        </p:nvSpPr>
        <p:spPr>
          <a:xfrm>
            <a:off x="8346780" y="4704465"/>
            <a:ext cx="2101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Mercator</a:t>
            </a:r>
            <a:r>
              <a:rPr lang="zh-CN" altLang="en-US" b="1" dirty="0"/>
              <a:t> </a:t>
            </a:r>
            <a:r>
              <a:rPr lang="en-US" altLang="zh-CN" b="1" dirty="0"/>
              <a:t>Server</a:t>
            </a:r>
            <a:r>
              <a:rPr lang="zh-CN" altLang="en-US" b="1" dirty="0"/>
              <a:t> </a:t>
            </a:r>
            <a:r>
              <a:rPr lang="en-US" altLang="zh-CN" b="1" dirty="0"/>
              <a:t>3</a:t>
            </a:r>
            <a:endParaRPr lang="en-US" b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666662" y="1980426"/>
                <a:ext cx="421604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charset="0"/>
                        </a:rPr>
                        <m:t>6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9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+61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+11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+58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+50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=4340</m:t>
                      </m:r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charset="0"/>
                        </a:rPr>
                        <m:t>7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1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118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49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+22</m:t>
                      </m:r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+69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7630</m:t>
                      </m:r>
                    </m:oMath>
                  </m:oMathPara>
                </a14:m>
                <a:endParaRPr lang="en-US" altLang="zh-CN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charset="0"/>
                        </a:rPr>
                        <m:t>1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70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184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95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+75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+89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14420</m:t>
                      </m:r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charset="0"/>
                        </a:rPr>
                        <m:t>5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9</m:t>
                      </m:r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129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34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+25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+95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400" i="1" smtClean="0">
                              <a:latin typeface="Cambria Math" charset="0"/>
                            </a:rPr>
                            <m:t>x</m:t>
                          </m:r>
                        </m:e>
                        <m:sub>
                          <m:r>
                            <a:rPr lang="en-US" altLang="zh-CN" sz="140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7000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6662" y="1980426"/>
                <a:ext cx="4216043" cy="95410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/>
          <p:nvPr/>
        </p:nvSpPr>
        <p:spPr>
          <a:xfrm>
            <a:off x="5085093" y="2909665"/>
            <a:ext cx="1379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Aggregator</a:t>
            </a:r>
            <a:endParaRPr lang="en-US" b="1" baseline="-25000" dirty="0"/>
          </a:p>
        </p:txBody>
      </p:sp>
      <p:sp>
        <p:nvSpPr>
          <p:cNvPr id="32" name="Down Arrow 31"/>
          <p:cNvSpPr/>
          <p:nvPr/>
        </p:nvSpPr>
        <p:spPr>
          <a:xfrm rot="7002732">
            <a:off x="8122181" y="2868693"/>
            <a:ext cx="321244" cy="23935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433863" y="1774289"/>
            <a:ext cx="4635990" cy="1256779"/>
          </a:xfrm>
          <a:prstGeom prst="ellipse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579031" y="6051433"/>
            <a:ext cx="10895976" cy="62245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754693" y="3590528"/>
                <a:ext cx="10544651" cy="830997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bg1"/>
                    </a:solidFill>
                  </a:rPr>
                  <a:t>Maximizing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subject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to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either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feasible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region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would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get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the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optimal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solution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=30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.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93" y="3590528"/>
                <a:ext cx="10544651" cy="830997"/>
              </a:xfrm>
              <a:prstGeom prst="rect">
                <a:avLst/>
              </a:prstGeom>
              <a:blipFill rotWithShape="0">
                <a:blip r:embed="rId10"/>
                <a:stretch>
                  <a:fillRect l="-520" t="-5882" r="-46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39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9146" y="1270649"/>
            <a:ext cx="468306" cy="46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19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44444E-6 L 0.33633 -0.2620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10" y="-1310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8034 -0.45833 " pathEditMode="relative" ptsTypes="AA">
                                      <p:cBhvr>
                                        <p:cTn id="5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544 " pathEditMode="relative" ptsTypes="AA">
                                      <p:cBhvr>
                                        <p:cTn id="5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9037 -0.46412 " pathEditMode="relative" ptsTypes="AA">
                                      <p:cBhvr>
                                        <p:cTn id="5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3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9" grpId="0"/>
      <p:bldP spid="9" grpId="1"/>
      <p:bldP spid="9" grpId="2"/>
      <p:bldP spid="11" grpId="0"/>
      <p:bldP spid="11" grpId="1"/>
      <p:bldP spid="11" grpId="2"/>
      <p:bldP spid="12" grpId="0"/>
      <p:bldP spid="12" grpId="1"/>
      <p:bldP spid="12" grpId="2"/>
      <p:bldP spid="18" grpId="0"/>
      <p:bldP spid="21" grpId="0"/>
      <p:bldP spid="21" grpId="1"/>
      <p:bldP spid="21" grpId="2"/>
      <p:bldP spid="23" grpId="0"/>
      <p:bldP spid="23" grpId="1"/>
      <p:bldP spid="23" grpId="2"/>
      <p:bldP spid="24" grpId="0"/>
      <p:bldP spid="24" grpId="1"/>
      <p:bldP spid="24" grpId="2"/>
      <p:bldP spid="28" grpId="0"/>
      <p:bldP spid="29" grpId="0"/>
      <p:bldP spid="30" grpId="0"/>
      <p:bldP spid="31" grpId="0"/>
      <p:bldP spid="32" grpId="0" animBg="1"/>
      <p:bldP spid="37" grpId="0" animBg="1"/>
      <p:bldP spid="38" grpId="0" animBg="1"/>
      <p:bldP spid="3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Mercator</a:t>
            </a:r>
            <a:r>
              <a:rPr lang="en-US" altLang="zh-CN" dirty="0"/>
              <a:t>:</a:t>
            </a:r>
            <a:r>
              <a:rPr lang="en-US" dirty="0"/>
              <a:t> </a:t>
            </a:r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63275" cy="4351338"/>
          </a:xfrm>
        </p:spPr>
        <p:txBody>
          <a:bodyPr>
            <a:noAutofit/>
          </a:bodyPr>
          <a:lstStyle/>
          <a:p>
            <a:r>
              <a:rPr lang="en-US" altLang="zh-CN" b="1" dirty="0"/>
              <a:t>Resource</a:t>
            </a:r>
            <a:r>
              <a:rPr lang="zh-CN" altLang="en-US" b="1" dirty="0"/>
              <a:t> </a:t>
            </a:r>
            <a:r>
              <a:rPr lang="en-US" altLang="zh-CN" b="1" dirty="0"/>
              <a:t>abstraction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inequalities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dirty="0"/>
              <a:t>provide a compact</a:t>
            </a:r>
            <a:r>
              <a:rPr lang="zh-CN" altLang="en-US" dirty="0"/>
              <a:t> </a:t>
            </a:r>
            <a:r>
              <a:rPr lang="en-US" dirty="0"/>
              <a:t>representation</a:t>
            </a:r>
            <a:r>
              <a:rPr lang="zh-CN" altLang="en-US" dirty="0"/>
              <a:t> </a:t>
            </a:r>
            <a:r>
              <a:rPr lang="en-US" dirty="0"/>
              <a:t>of multi-domain network available bandwidth</a:t>
            </a:r>
            <a:r>
              <a:rPr lang="en-US" altLang="zh-CN" dirty="0"/>
              <a:t>.</a:t>
            </a:r>
          </a:p>
          <a:p>
            <a:r>
              <a:rPr lang="en-US" altLang="zh-CN" b="1" dirty="0"/>
              <a:t>Resource</a:t>
            </a:r>
            <a:r>
              <a:rPr lang="zh-CN" altLang="en-US" b="1" dirty="0"/>
              <a:t> </a:t>
            </a:r>
            <a:r>
              <a:rPr lang="en-US" altLang="zh-CN" b="1" dirty="0"/>
              <a:t>abstraction</a:t>
            </a:r>
            <a:r>
              <a:rPr lang="zh-CN" altLang="en-US" b="1" dirty="0"/>
              <a:t> </a:t>
            </a:r>
            <a:r>
              <a:rPr lang="en-US" altLang="zh-CN" b="1" dirty="0"/>
              <a:t>obfuscating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Merge the resource</a:t>
            </a:r>
            <a:r>
              <a:rPr lang="zh-CN" altLang="en-US" dirty="0"/>
              <a:t> </a:t>
            </a:r>
            <a:r>
              <a:rPr lang="en-US" altLang="zh-CN" dirty="0"/>
              <a:t>abstraction of multiple</a:t>
            </a:r>
            <a:r>
              <a:rPr lang="zh-CN" altLang="en-US" dirty="0"/>
              <a:t> </a:t>
            </a:r>
            <a:r>
              <a:rPr lang="en-US" altLang="zh-CN" dirty="0"/>
              <a:t>domains without revealing the</a:t>
            </a:r>
            <a:r>
              <a:rPr lang="zh-CN" altLang="en-US" dirty="0"/>
              <a:t> </a:t>
            </a:r>
            <a:r>
              <a:rPr lang="en-US" altLang="zh-CN" dirty="0"/>
              <a:t>abstraction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individual domain.</a:t>
            </a:r>
          </a:p>
          <a:p>
            <a:r>
              <a:rPr lang="en-US" altLang="zh-CN" b="1" dirty="0"/>
              <a:t>Super-set</a:t>
            </a:r>
            <a:r>
              <a:rPr lang="zh-CN" altLang="en-US" b="1" dirty="0"/>
              <a:t> </a:t>
            </a:r>
            <a:r>
              <a:rPr lang="en-US" altLang="zh-CN" b="1" dirty="0"/>
              <a:t>projection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Improve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scalability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pre-computation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projection.</a:t>
            </a:r>
          </a:p>
          <a:p>
            <a:endParaRPr lang="en-US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0A5AE-CD5B-A24F-9297-B5AF21D10171}" type="slidenum">
              <a:rPr lang="en-US" smtClean="0"/>
              <a:t>27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717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87"/>
    </mc:Choice>
    <mc:Fallback xmlns="">
      <p:transition spd="slow" advTm="38487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Mercator:</a:t>
            </a:r>
            <a:r>
              <a:rPr lang="zh-CN" altLang="en-US" dirty="0"/>
              <a:t> </a:t>
            </a:r>
            <a:r>
              <a:rPr lang="en-US" altLang="zh-CN" dirty="0"/>
              <a:t>Putting</a:t>
            </a:r>
            <a:r>
              <a:rPr lang="zh-CN" altLang="en-US" dirty="0"/>
              <a:t> </a:t>
            </a:r>
            <a:r>
              <a:rPr lang="en-US" altLang="zh-CN" dirty="0"/>
              <a:t>Pieces</a:t>
            </a:r>
            <a:r>
              <a:rPr lang="zh-CN" altLang="en-US" dirty="0"/>
              <a:t> </a:t>
            </a:r>
            <a:r>
              <a:rPr lang="en-US" altLang="zh-CN" dirty="0"/>
              <a:t>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63275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b="1" dirty="0"/>
              <a:t>Goal</a:t>
            </a:r>
            <a:r>
              <a:rPr lang="en-US" altLang="zh-CN" dirty="0"/>
              <a:t>: P</a:t>
            </a:r>
            <a:r>
              <a:rPr lang="en-US" dirty="0"/>
              <a:t>rovide fine-grained, global network resource information, to optimize large</a:t>
            </a:r>
            <a:r>
              <a:rPr lang="en-US" altLang="zh-CN" dirty="0"/>
              <a:t>-scale</a:t>
            </a:r>
            <a:r>
              <a:rPr lang="en-US" dirty="0"/>
              <a:t>, multi</a:t>
            </a:r>
            <a:r>
              <a:rPr lang="en-US" altLang="zh-CN" dirty="0"/>
              <a:t>-</a:t>
            </a:r>
            <a:r>
              <a:rPr lang="en-US" dirty="0"/>
              <a:t>domain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dirty="0"/>
              <a:t>transfer</a:t>
            </a:r>
            <a:r>
              <a:rPr lang="en-US" altLang="zh-CN" dirty="0"/>
              <a:t>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0A5AE-CD5B-A24F-9297-B5AF21D10171}" type="slidenum">
              <a:rPr lang="en-US" smtClean="0"/>
              <a:t>28</a:t>
            </a:fld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372400" y="2852989"/>
            <a:ext cx="44757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>
                <a:ea typeface="Times New Roman" charset="0"/>
                <a:cs typeface="Times New Roman" charset="0"/>
              </a:rPr>
              <a:t>User</a:t>
            </a:r>
            <a:r>
              <a:rPr lang="en-US" dirty="0">
                <a:ea typeface="Times New Roman" charset="0"/>
                <a:cs typeface="Times New Roman" charset="0"/>
              </a:rPr>
              <a:t> submits </a:t>
            </a:r>
            <a:r>
              <a:rPr lang="en-US" altLang="zh-CN" dirty="0">
                <a:ea typeface="Times New Roman" charset="0"/>
                <a:cs typeface="Times New Roman" charset="0"/>
              </a:rPr>
              <a:t>a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dirty="0">
                <a:ea typeface="Times New Roman" charset="0"/>
                <a:cs typeface="Times New Roman" charset="0"/>
              </a:rPr>
              <a:t>resource discovery request </a:t>
            </a:r>
            <a:r>
              <a:rPr lang="en-US" altLang="zh-CN" dirty="0">
                <a:ea typeface="Times New Roman" charset="0"/>
                <a:cs typeface="Times New Roman" charset="0"/>
              </a:rPr>
              <a:t>of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a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set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of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circuits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dirty="0">
                <a:ea typeface="Times New Roman" charset="0"/>
                <a:cs typeface="Times New Roman" charset="0"/>
              </a:rPr>
              <a:t>to </a:t>
            </a:r>
            <a:r>
              <a:rPr lang="en-US" altLang="zh-CN" dirty="0">
                <a:ea typeface="Times New Roman" charset="0"/>
                <a:cs typeface="Times New Roman" charset="0"/>
              </a:rPr>
              <a:t>a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logically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centralized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aggregator</a:t>
            </a:r>
            <a:r>
              <a:rPr lang="en-US" dirty="0">
                <a:ea typeface="Times New Roman" charset="0"/>
                <a:cs typeface="Times New Roman" charset="0"/>
              </a:rPr>
              <a:t>;</a:t>
            </a:r>
          </a:p>
          <a:p>
            <a:pPr marL="342900" indent="-342900">
              <a:buFontTx/>
              <a:buAutoNum type="arabicPeriod"/>
            </a:pPr>
            <a:r>
              <a:rPr lang="en-US" altLang="zh-CN" dirty="0">
                <a:ea typeface="Times New Roman" charset="0"/>
                <a:cs typeface="Times New Roman" charset="0"/>
              </a:rPr>
              <a:t>Aggregator decomposes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the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request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and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forwards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it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t</a:t>
            </a:r>
            <a:r>
              <a:rPr lang="en-US" dirty="0">
                <a:ea typeface="Times New Roman" charset="0"/>
                <a:cs typeface="Times New Roman" charset="0"/>
              </a:rPr>
              <a:t>o </a:t>
            </a:r>
            <a:r>
              <a:rPr lang="en-US" altLang="zh-CN" dirty="0">
                <a:ea typeface="Times New Roman" charset="0"/>
                <a:cs typeface="Times New Roman" charset="0"/>
              </a:rPr>
              <a:t>Mercator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domain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dirty="0">
                <a:ea typeface="Times New Roman" charset="0"/>
                <a:cs typeface="Times New Roman" charset="0"/>
              </a:rPr>
              <a:t>servers at </a:t>
            </a:r>
            <a:r>
              <a:rPr lang="en-US" altLang="zh-CN" dirty="0">
                <a:ea typeface="Times New Roman" charset="0"/>
                <a:cs typeface="Times New Roman" charset="0"/>
              </a:rPr>
              <a:t>networks</a:t>
            </a:r>
            <a:r>
              <a:rPr lang="en-US" dirty="0">
                <a:ea typeface="Times New Roman" charset="0"/>
                <a:cs typeface="Times New Roman" charset="0"/>
              </a:rPr>
              <a:t>;</a:t>
            </a:r>
          </a:p>
          <a:p>
            <a:pPr marL="342900" indent="-342900">
              <a:buAutoNum type="arabicPeriod"/>
            </a:pPr>
            <a:r>
              <a:rPr lang="en-US" altLang="zh-CN" dirty="0">
                <a:ea typeface="Times New Roman" charset="0"/>
                <a:cs typeface="Times New Roman" charset="0"/>
              </a:rPr>
              <a:t>Mercator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dirty="0">
                <a:ea typeface="Times New Roman" charset="0"/>
                <a:cs typeface="Times New Roman" charset="0"/>
              </a:rPr>
              <a:t>servers compute, obfuscate and return </a:t>
            </a:r>
            <a:r>
              <a:rPr lang="en-US" altLang="zh-CN" dirty="0">
                <a:ea typeface="Times New Roman" charset="0"/>
                <a:cs typeface="Times New Roman" charset="0"/>
              </a:rPr>
              <a:t>resource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abstraction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dirty="0">
                <a:ea typeface="Times New Roman" charset="0"/>
                <a:cs typeface="Times New Roman" charset="0"/>
              </a:rPr>
              <a:t>to </a:t>
            </a:r>
            <a:r>
              <a:rPr lang="en-US" altLang="zh-CN" dirty="0">
                <a:ea typeface="Times New Roman" charset="0"/>
                <a:cs typeface="Times New Roman" charset="0"/>
              </a:rPr>
              <a:t>aggregator</a:t>
            </a:r>
          </a:p>
          <a:p>
            <a:pPr marL="342900" indent="-342900">
              <a:buAutoNum type="arabicPeriod"/>
            </a:pPr>
            <a:r>
              <a:rPr lang="en-US" altLang="zh-CN" dirty="0">
                <a:ea typeface="Times New Roman" charset="0"/>
                <a:cs typeface="Times New Roman" charset="0"/>
              </a:rPr>
              <a:t>Aggregator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composites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the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information</a:t>
            </a:r>
            <a:r>
              <a:rPr 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and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returns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dirty="0">
                <a:ea typeface="Times New Roman" charset="0"/>
                <a:cs typeface="Times New Roman" charset="0"/>
              </a:rPr>
              <a:t>to </a:t>
            </a:r>
            <a:r>
              <a:rPr lang="en-US" altLang="zh-CN" dirty="0">
                <a:ea typeface="Times New Roman" charset="0"/>
                <a:cs typeface="Times New Roman" charset="0"/>
              </a:rPr>
              <a:t>user</a:t>
            </a:r>
            <a:r>
              <a:rPr lang="en-US" dirty="0">
                <a:ea typeface="Times New Roman" charset="0"/>
                <a:cs typeface="Times New Roman" charset="0"/>
              </a:rPr>
              <a:t>;</a:t>
            </a:r>
          </a:p>
          <a:p>
            <a:pPr marL="342900" indent="-342900">
              <a:buAutoNum type="arabicPeriod"/>
            </a:pPr>
            <a:r>
              <a:rPr lang="en-US" altLang="zh-CN" dirty="0">
                <a:ea typeface="Times New Roman" charset="0"/>
                <a:cs typeface="Times New Roman" charset="0"/>
              </a:rPr>
              <a:t>User</a:t>
            </a:r>
            <a:r>
              <a:rPr lang="en-US" dirty="0">
                <a:ea typeface="Times New Roman" charset="0"/>
                <a:cs typeface="Times New Roman" charset="0"/>
              </a:rPr>
              <a:t> compute</a:t>
            </a:r>
            <a:r>
              <a:rPr lang="en-US" altLang="zh-CN" dirty="0">
                <a:ea typeface="Times New Roman" charset="0"/>
                <a:cs typeface="Times New Roman" charset="0"/>
              </a:rPr>
              <a:t>s</a:t>
            </a:r>
            <a:r>
              <a:rPr lang="en-US" dirty="0">
                <a:ea typeface="Times New Roman" charset="0"/>
                <a:cs typeface="Times New Roman" charset="0"/>
              </a:rPr>
              <a:t> and send</a:t>
            </a:r>
            <a:r>
              <a:rPr lang="en-US" altLang="zh-CN" dirty="0">
                <a:ea typeface="Times New Roman" charset="0"/>
                <a:cs typeface="Times New Roman" charset="0"/>
              </a:rPr>
              <a:t>s</a:t>
            </a:r>
            <a:r>
              <a:rPr lang="en-US" dirty="0">
                <a:ea typeface="Times New Roman" charset="0"/>
                <a:cs typeface="Times New Roman" charset="0"/>
              </a:rPr>
              <a:t> reservation requests to reservation systems at </a:t>
            </a:r>
            <a:r>
              <a:rPr lang="en-US" altLang="zh-CN" dirty="0">
                <a:ea typeface="Times New Roman" charset="0"/>
                <a:cs typeface="Times New Roman" charset="0"/>
              </a:rPr>
              <a:t>networks</a:t>
            </a:r>
            <a:r>
              <a:rPr lang="en-US" dirty="0">
                <a:ea typeface="Times New Roman" charset="0"/>
                <a:cs typeface="Times New Roman" charset="0"/>
              </a:rPr>
              <a:t>.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68232" y="2971794"/>
            <a:ext cx="6534498" cy="3574514"/>
            <a:chOff x="568232" y="2971794"/>
            <a:chExt cx="6534498" cy="3574514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8232" y="2971794"/>
              <a:ext cx="6534498" cy="3574514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4071103" y="3480585"/>
              <a:ext cx="1203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/>
                <a:t>Step</a:t>
              </a:r>
              <a:r>
                <a:rPr lang="zh-CN" altLang="en-US" sz="1600" b="1" dirty="0"/>
                <a:t> </a:t>
              </a:r>
              <a:r>
                <a:rPr lang="en-US" altLang="zh-CN" sz="1600" b="1" dirty="0"/>
                <a:t>5</a:t>
              </a:r>
              <a:endParaRPr lang="en-US" sz="16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6313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87"/>
    </mc:Choice>
    <mc:Fallback xmlns="">
      <p:transition spd="slow" advTm="38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Benefits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Mercator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10728"/>
            <a:ext cx="4655127" cy="3200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56FF-F343-054E-88D6-31B7B6F785DE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3146" y="2010728"/>
            <a:ext cx="4655127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71104" y="5211128"/>
            <a:ext cx="3189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Objective:</a:t>
            </a:r>
            <a:r>
              <a:rPr lang="zh-CN" altLang="en-US" sz="2000" dirty="0"/>
              <a:t> </a:t>
            </a:r>
            <a:r>
              <a:rPr lang="en-US" altLang="zh-CN" sz="2000" dirty="0"/>
              <a:t>max-min</a:t>
            </a:r>
            <a:r>
              <a:rPr lang="zh-CN" altLang="en-US" sz="2000" dirty="0"/>
              <a:t> </a:t>
            </a:r>
            <a:r>
              <a:rPr lang="en-US" altLang="zh-CN" sz="2000" dirty="0"/>
              <a:t>fairness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7349836" y="5211128"/>
            <a:ext cx="3226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Objective:</a:t>
            </a:r>
            <a:r>
              <a:rPr lang="zh-CN" altLang="en-US" sz="2000" dirty="0"/>
              <a:t> </a:t>
            </a:r>
            <a:r>
              <a:rPr lang="en-US" altLang="zh-CN" sz="2000" dirty="0"/>
              <a:t>total</a:t>
            </a:r>
            <a:r>
              <a:rPr lang="zh-CN" altLang="en-US" sz="2000" dirty="0"/>
              <a:t> </a:t>
            </a:r>
            <a:r>
              <a:rPr lang="en-US" altLang="zh-CN" sz="2000" dirty="0"/>
              <a:t>throughput</a:t>
            </a:r>
            <a:endParaRPr lang="en-US" sz="20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834640" y="2740344"/>
            <a:ext cx="15240" cy="1389696"/>
          </a:xfrm>
          <a:prstGeom prst="straightConnector1">
            <a:avLst/>
          </a:prstGeom>
          <a:ln w="25400">
            <a:solidFill>
              <a:schemeClr val="accent6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90847" y="5614156"/>
            <a:ext cx="4602480" cy="40011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An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average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of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2x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improvement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of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fairness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1432560" y="4114800"/>
            <a:ext cx="3931920" cy="15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439592" y="5611238"/>
            <a:ext cx="5097087" cy="40011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An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average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of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15%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improvement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of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throughput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81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50" name="Rectangle 479"/>
          <p:cNvSpPr>
            <a:spLocks noGrp="1" noChangeArrowheads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altLang="zh-CN" dirty="0">
                <a:ea typeface="ＭＳ Ｐゴシック" charset="-128"/>
                <a:cs typeface="Calibri" panose="020F0502020204030204" pitchFamily="34" charset="0"/>
              </a:rPr>
              <a:t>What</a:t>
            </a:r>
            <a:r>
              <a:rPr lang="zh-CN" altLang="en-US" dirty="0">
                <a:ea typeface="ＭＳ Ｐゴシック" charset="-128"/>
                <a:cs typeface="Calibri" panose="020F0502020204030204" pitchFamily="34" charset="0"/>
              </a:rPr>
              <a:t> </a:t>
            </a:r>
            <a:r>
              <a:rPr lang="en-US" altLang="zh-CN" dirty="0">
                <a:ea typeface="ＭＳ Ｐゴシック" charset="-128"/>
                <a:cs typeface="Calibri" panose="020F0502020204030204" pitchFamily="34" charset="0"/>
              </a:rPr>
              <a:t>is</a:t>
            </a:r>
            <a:r>
              <a:rPr lang="zh-CN" altLang="en-US" dirty="0">
                <a:ea typeface="ＭＳ Ｐゴシック" charset="-128"/>
                <a:cs typeface="Calibri" panose="020F0502020204030204" pitchFamily="34" charset="0"/>
              </a:rPr>
              <a:t> </a:t>
            </a:r>
            <a:r>
              <a:rPr lang="en-US" altLang="zh-CN" dirty="0">
                <a:ea typeface="ＭＳ Ｐゴシック" charset="-128"/>
                <a:cs typeface="Calibri" panose="020F0502020204030204" pitchFamily="34" charset="0"/>
              </a:rPr>
              <a:t>Behind</a:t>
            </a:r>
            <a:r>
              <a:rPr lang="zh-CN" altLang="en-US" dirty="0">
                <a:ea typeface="ＭＳ Ｐゴシック" charset="-128"/>
                <a:cs typeface="Calibri" panose="020F0502020204030204" pitchFamily="34" charset="0"/>
              </a:rPr>
              <a:t> </a:t>
            </a:r>
            <a:r>
              <a:rPr lang="en-US" altLang="zh-CN" dirty="0">
                <a:ea typeface="ＭＳ Ｐゴシック" charset="-128"/>
                <a:cs typeface="Calibri" panose="020F0502020204030204" pitchFamily="34" charset="0"/>
              </a:rPr>
              <a:t>a</a:t>
            </a:r>
            <a:r>
              <a:rPr lang="zh-CN" altLang="en-US" dirty="0">
                <a:ea typeface="ＭＳ Ｐゴシック" charset="-128"/>
                <a:cs typeface="Calibri" panose="020F0502020204030204" pitchFamily="34" charset="0"/>
              </a:rPr>
              <a:t> </a:t>
            </a:r>
            <a:r>
              <a:rPr lang="en-US" altLang="zh-CN" dirty="0">
                <a:ea typeface="ＭＳ Ｐゴシック" charset="-128"/>
                <a:cs typeface="Calibri" panose="020F0502020204030204" pitchFamily="34" charset="0"/>
              </a:rPr>
              <a:t>Smart</a:t>
            </a:r>
            <a:r>
              <a:rPr lang="zh-CN" altLang="en-US" dirty="0">
                <a:ea typeface="ＭＳ Ｐゴシック" charset="-128"/>
                <a:cs typeface="Calibri" panose="020F0502020204030204" pitchFamily="34" charset="0"/>
              </a:rPr>
              <a:t> </a:t>
            </a:r>
            <a:r>
              <a:rPr lang="en-US" altLang="zh-CN" dirty="0">
                <a:ea typeface="ＭＳ Ｐゴシック" charset="-128"/>
                <a:cs typeface="Calibri" panose="020F0502020204030204" pitchFamily="34" charset="0"/>
              </a:rPr>
              <a:t>City?</a:t>
            </a:r>
            <a:endParaRPr lang="en-US" altLang="x-none" dirty="0">
              <a:ea typeface="ＭＳ Ｐゴシック" charset="-128"/>
              <a:cs typeface="Calibri" panose="020F050202020403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C1BC68-A787-8F4B-80A8-2D72A83066E3}"/>
              </a:ext>
            </a:extLst>
          </p:cNvPr>
          <p:cNvGrpSpPr/>
          <p:nvPr/>
        </p:nvGrpSpPr>
        <p:grpSpPr>
          <a:xfrm>
            <a:off x="2706156" y="2535436"/>
            <a:ext cx="6779687" cy="3448907"/>
            <a:chOff x="1538789" y="1440937"/>
            <a:chExt cx="9127098" cy="4954370"/>
          </a:xfrm>
        </p:grpSpPr>
        <p:grpSp>
          <p:nvGrpSpPr>
            <p:cNvPr id="80897" name="Group 7"/>
            <p:cNvGrpSpPr>
              <a:grpSpLocks/>
            </p:cNvGrpSpPr>
            <p:nvPr/>
          </p:nvGrpSpPr>
          <p:grpSpPr bwMode="auto">
            <a:xfrm>
              <a:off x="8913358" y="4265651"/>
              <a:ext cx="1749360" cy="1216946"/>
              <a:chOff x="7245350" y="4273550"/>
              <a:chExt cx="1181100" cy="806450"/>
            </a:xfrm>
          </p:grpSpPr>
          <p:grpSp>
            <p:nvGrpSpPr>
              <p:cNvPr id="81210" name="Group 4"/>
              <p:cNvGrpSpPr>
                <a:grpSpLocks/>
              </p:cNvGrpSpPr>
              <p:nvPr/>
            </p:nvGrpSpPr>
            <p:grpSpPr bwMode="auto">
              <a:xfrm>
                <a:off x="7245350" y="4273550"/>
                <a:ext cx="1176862" cy="733003"/>
                <a:chOff x="628" y="1878"/>
                <a:chExt cx="833" cy="499"/>
              </a:xfrm>
            </p:grpSpPr>
            <p:sp>
              <p:nvSpPr>
                <p:cNvPr id="81228" name="Oval 5"/>
                <p:cNvSpPr>
                  <a:spLocks noChangeArrowheads="1"/>
                </p:cNvSpPr>
                <p:nvPr/>
              </p:nvSpPr>
              <p:spPr bwMode="auto">
                <a:xfrm>
                  <a:off x="912" y="1878"/>
                  <a:ext cx="363" cy="206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229" name="Oval 6"/>
                <p:cNvSpPr>
                  <a:spLocks noChangeArrowheads="1"/>
                </p:cNvSpPr>
                <p:nvPr/>
              </p:nvSpPr>
              <p:spPr bwMode="auto">
                <a:xfrm>
                  <a:off x="713" y="1932"/>
                  <a:ext cx="278" cy="207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230" name="Oval 7"/>
                <p:cNvSpPr>
                  <a:spLocks noChangeArrowheads="1"/>
                </p:cNvSpPr>
                <p:nvPr/>
              </p:nvSpPr>
              <p:spPr bwMode="auto">
                <a:xfrm>
                  <a:off x="628" y="2056"/>
                  <a:ext cx="188" cy="169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231" name="Oval 8"/>
                <p:cNvSpPr>
                  <a:spLocks noChangeArrowheads="1"/>
                </p:cNvSpPr>
                <p:nvPr/>
              </p:nvSpPr>
              <p:spPr bwMode="auto">
                <a:xfrm>
                  <a:off x="685" y="2131"/>
                  <a:ext cx="282" cy="182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232" name="Oval 9"/>
                <p:cNvSpPr>
                  <a:spLocks noChangeArrowheads="1"/>
                </p:cNvSpPr>
                <p:nvPr/>
              </p:nvSpPr>
              <p:spPr bwMode="auto">
                <a:xfrm>
                  <a:off x="884" y="2161"/>
                  <a:ext cx="422" cy="216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233" name="Oval 10"/>
                <p:cNvSpPr>
                  <a:spLocks noChangeArrowheads="1"/>
                </p:cNvSpPr>
                <p:nvPr/>
              </p:nvSpPr>
              <p:spPr bwMode="auto">
                <a:xfrm>
                  <a:off x="1152" y="1938"/>
                  <a:ext cx="271" cy="162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234" name="Oval 11"/>
                <p:cNvSpPr>
                  <a:spLocks noChangeArrowheads="1"/>
                </p:cNvSpPr>
                <p:nvPr/>
              </p:nvSpPr>
              <p:spPr bwMode="auto">
                <a:xfrm>
                  <a:off x="1193" y="2042"/>
                  <a:ext cx="268" cy="163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235" name="Oval 12"/>
                <p:cNvSpPr>
                  <a:spLocks noChangeArrowheads="1"/>
                </p:cNvSpPr>
                <p:nvPr/>
              </p:nvSpPr>
              <p:spPr bwMode="auto">
                <a:xfrm>
                  <a:off x="1169" y="2076"/>
                  <a:ext cx="266" cy="267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236" name="Oval 13"/>
                <p:cNvSpPr>
                  <a:spLocks noChangeArrowheads="1"/>
                </p:cNvSpPr>
                <p:nvPr/>
              </p:nvSpPr>
              <p:spPr bwMode="auto">
                <a:xfrm>
                  <a:off x="779" y="1996"/>
                  <a:ext cx="541" cy="267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</p:grpSp>
          <p:grpSp>
            <p:nvGrpSpPr>
              <p:cNvPr id="81211" name="Group 14"/>
              <p:cNvGrpSpPr>
                <a:grpSpLocks/>
              </p:cNvGrpSpPr>
              <p:nvPr/>
            </p:nvGrpSpPr>
            <p:grpSpPr bwMode="auto">
              <a:xfrm>
                <a:off x="7245350" y="4341121"/>
                <a:ext cx="1181100" cy="738879"/>
                <a:chOff x="628" y="1876"/>
                <a:chExt cx="836" cy="503"/>
              </a:xfrm>
            </p:grpSpPr>
            <p:sp>
              <p:nvSpPr>
                <p:cNvPr id="81212" name="Arc 15"/>
                <p:cNvSpPr>
                  <a:spLocks/>
                </p:cNvSpPr>
                <p:nvPr/>
              </p:nvSpPr>
              <p:spPr bwMode="auto">
                <a:xfrm>
                  <a:off x="921" y="1876"/>
                  <a:ext cx="346" cy="104"/>
                </a:xfrm>
                <a:custGeom>
                  <a:avLst/>
                  <a:gdLst>
                    <a:gd name="T0" fmla="*/ 0 w 40736"/>
                    <a:gd name="T1" fmla="*/ 0 h 21600"/>
                    <a:gd name="T2" fmla="*/ 0 w 40736"/>
                    <a:gd name="T3" fmla="*/ 0 h 21600"/>
                    <a:gd name="T4" fmla="*/ 0 w 40736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0736"/>
                    <a:gd name="T10" fmla="*/ 0 h 21600"/>
                    <a:gd name="T11" fmla="*/ 40736 w 40736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0736" h="21600" fill="none" extrusionOk="0">
                      <a:moveTo>
                        <a:pt x="0" y="14968"/>
                      </a:moveTo>
                      <a:cubicBezTo>
                        <a:pt x="2878" y="6046"/>
                        <a:pt x="11182" y="-1"/>
                        <a:pt x="20557" y="0"/>
                      </a:cubicBezTo>
                      <a:cubicBezTo>
                        <a:pt x="29513" y="0"/>
                        <a:pt x="37541" y="5528"/>
                        <a:pt x="40736" y="13895"/>
                      </a:cubicBezTo>
                    </a:path>
                    <a:path w="40736" h="21600" stroke="0" extrusionOk="0">
                      <a:moveTo>
                        <a:pt x="0" y="14968"/>
                      </a:moveTo>
                      <a:cubicBezTo>
                        <a:pt x="2878" y="6046"/>
                        <a:pt x="11182" y="-1"/>
                        <a:pt x="20557" y="0"/>
                      </a:cubicBezTo>
                      <a:cubicBezTo>
                        <a:pt x="29513" y="0"/>
                        <a:pt x="37541" y="5528"/>
                        <a:pt x="40736" y="13895"/>
                      </a:cubicBezTo>
                      <a:lnTo>
                        <a:pt x="20557" y="21600"/>
                      </a:lnTo>
                      <a:lnTo>
                        <a:pt x="0" y="14968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213" name="Arc 16"/>
                <p:cNvSpPr>
                  <a:spLocks/>
                </p:cNvSpPr>
                <p:nvPr/>
              </p:nvSpPr>
              <p:spPr bwMode="auto">
                <a:xfrm>
                  <a:off x="923" y="1878"/>
                  <a:ext cx="342" cy="102"/>
                </a:xfrm>
                <a:custGeom>
                  <a:avLst/>
                  <a:gdLst>
                    <a:gd name="T0" fmla="*/ 0 w 40698"/>
                    <a:gd name="T1" fmla="*/ 0 h 21600"/>
                    <a:gd name="T2" fmla="*/ 0 w 40698"/>
                    <a:gd name="T3" fmla="*/ 0 h 21600"/>
                    <a:gd name="T4" fmla="*/ 0 w 40698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0698"/>
                    <a:gd name="T10" fmla="*/ 0 h 21600"/>
                    <a:gd name="T11" fmla="*/ 40698 w 40698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0698" h="21600" fill="none" extrusionOk="0">
                      <a:moveTo>
                        <a:pt x="-1" y="14916"/>
                      </a:moveTo>
                      <a:cubicBezTo>
                        <a:pt x="2894" y="6021"/>
                        <a:pt x="11185" y="-1"/>
                        <a:pt x="20540" y="0"/>
                      </a:cubicBezTo>
                      <a:cubicBezTo>
                        <a:pt x="29474" y="0"/>
                        <a:pt x="37487" y="5501"/>
                        <a:pt x="40697" y="13839"/>
                      </a:cubicBezTo>
                    </a:path>
                    <a:path w="40698" h="21600" stroke="0" extrusionOk="0">
                      <a:moveTo>
                        <a:pt x="-1" y="14916"/>
                      </a:moveTo>
                      <a:cubicBezTo>
                        <a:pt x="2894" y="6021"/>
                        <a:pt x="11185" y="-1"/>
                        <a:pt x="20540" y="0"/>
                      </a:cubicBezTo>
                      <a:cubicBezTo>
                        <a:pt x="29474" y="0"/>
                        <a:pt x="37487" y="5501"/>
                        <a:pt x="40697" y="13839"/>
                      </a:cubicBezTo>
                      <a:lnTo>
                        <a:pt x="20540" y="21600"/>
                      </a:lnTo>
                      <a:lnTo>
                        <a:pt x="-1" y="14916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6350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214" name="Arc 17"/>
                <p:cNvSpPr>
                  <a:spLocks/>
                </p:cNvSpPr>
                <p:nvPr/>
              </p:nvSpPr>
              <p:spPr bwMode="auto">
                <a:xfrm>
                  <a:off x="713" y="1930"/>
                  <a:ext cx="214" cy="126"/>
                </a:xfrm>
                <a:custGeom>
                  <a:avLst/>
                  <a:gdLst>
                    <a:gd name="T0" fmla="*/ 0 w 32990"/>
                    <a:gd name="T1" fmla="*/ 0 h 25945"/>
                    <a:gd name="T2" fmla="*/ 0 w 32990"/>
                    <a:gd name="T3" fmla="*/ 0 h 25945"/>
                    <a:gd name="T4" fmla="*/ 0 w 32990"/>
                    <a:gd name="T5" fmla="*/ 0 h 25945"/>
                    <a:gd name="T6" fmla="*/ 0 60000 65536"/>
                    <a:gd name="T7" fmla="*/ 0 60000 65536"/>
                    <a:gd name="T8" fmla="*/ 0 60000 65536"/>
                    <a:gd name="T9" fmla="*/ 0 w 32990"/>
                    <a:gd name="T10" fmla="*/ 0 h 25945"/>
                    <a:gd name="T11" fmla="*/ 32990 w 32990"/>
                    <a:gd name="T12" fmla="*/ 25945 h 2594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2990" h="25945" fill="none" extrusionOk="0">
                      <a:moveTo>
                        <a:pt x="441" y="25945"/>
                      </a:moveTo>
                      <a:cubicBezTo>
                        <a:pt x="147" y="24515"/>
                        <a:pt x="0" y="2305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625" y="-1"/>
                        <a:pt x="29569" y="1124"/>
                        <a:pt x="32989" y="3247"/>
                      </a:cubicBezTo>
                    </a:path>
                    <a:path w="32990" h="25945" stroke="0" extrusionOk="0">
                      <a:moveTo>
                        <a:pt x="441" y="25945"/>
                      </a:moveTo>
                      <a:cubicBezTo>
                        <a:pt x="147" y="24515"/>
                        <a:pt x="0" y="2305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625" y="-1"/>
                        <a:pt x="29569" y="1124"/>
                        <a:pt x="32989" y="3247"/>
                      </a:cubicBezTo>
                      <a:lnTo>
                        <a:pt x="21600" y="21600"/>
                      </a:lnTo>
                      <a:lnTo>
                        <a:pt x="441" y="25945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215" name="Arc 18"/>
                <p:cNvSpPr>
                  <a:spLocks/>
                </p:cNvSpPr>
                <p:nvPr/>
              </p:nvSpPr>
              <p:spPr bwMode="auto">
                <a:xfrm>
                  <a:off x="715" y="1932"/>
                  <a:ext cx="211" cy="123"/>
                </a:xfrm>
                <a:custGeom>
                  <a:avLst/>
                  <a:gdLst>
                    <a:gd name="T0" fmla="*/ 0 w 32950"/>
                    <a:gd name="T1" fmla="*/ 0 h 25966"/>
                    <a:gd name="T2" fmla="*/ 0 w 32950"/>
                    <a:gd name="T3" fmla="*/ 0 h 25966"/>
                    <a:gd name="T4" fmla="*/ 0 w 32950"/>
                    <a:gd name="T5" fmla="*/ 0 h 25966"/>
                    <a:gd name="T6" fmla="*/ 0 60000 65536"/>
                    <a:gd name="T7" fmla="*/ 0 60000 65536"/>
                    <a:gd name="T8" fmla="*/ 0 60000 65536"/>
                    <a:gd name="T9" fmla="*/ 0 w 32950"/>
                    <a:gd name="T10" fmla="*/ 0 h 25966"/>
                    <a:gd name="T11" fmla="*/ 32950 w 32950"/>
                    <a:gd name="T12" fmla="*/ 25966 h 2596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2950" h="25966" fill="none" extrusionOk="0">
                      <a:moveTo>
                        <a:pt x="445" y="25966"/>
                      </a:moveTo>
                      <a:cubicBezTo>
                        <a:pt x="149" y="24529"/>
                        <a:pt x="0" y="23066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608" y="-1"/>
                        <a:pt x="29538" y="1115"/>
                        <a:pt x="32949" y="3222"/>
                      </a:cubicBezTo>
                    </a:path>
                    <a:path w="32950" h="25966" stroke="0" extrusionOk="0">
                      <a:moveTo>
                        <a:pt x="445" y="25966"/>
                      </a:moveTo>
                      <a:cubicBezTo>
                        <a:pt x="149" y="24529"/>
                        <a:pt x="0" y="23066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608" y="-1"/>
                        <a:pt x="29538" y="1115"/>
                        <a:pt x="32949" y="3222"/>
                      </a:cubicBezTo>
                      <a:lnTo>
                        <a:pt x="21600" y="21600"/>
                      </a:lnTo>
                      <a:lnTo>
                        <a:pt x="445" y="25966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6350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216" name="Arc 19"/>
                <p:cNvSpPr>
                  <a:spLocks/>
                </p:cNvSpPr>
                <p:nvPr/>
              </p:nvSpPr>
              <p:spPr bwMode="auto">
                <a:xfrm>
                  <a:off x="682" y="2217"/>
                  <a:ext cx="216" cy="99"/>
                </a:xfrm>
                <a:custGeom>
                  <a:avLst/>
                  <a:gdLst>
                    <a:gd name="T0" fmla="*/ 0 w 32074"/>
                    <a:gd name="T1" fmla="*/ 0 h 22517"/>
                    <a:gd name="T2" fmla="*/ 0 w 32074"/>
                    <a:gd name="T3" fmla="*/ 0 h 22517"/>
                    <a:gd name="T4" fmla="*/ 0 w 32074"/>
                    <a:gd name="T5" fmla="*/ 0 h 22517"/>
                    <a:gd name="T6" fmla="*/ 0 60000 65536"/>
                    <a:gd name="T7" fmla="*/ 0 60000 65536"/>
                    <a:gd name="T8" fmla="*/ 0 60000 65536"/>
                    <a:gd name="T9" fmla="*/ 0 w 32074"/>
                    <a:gd name="T10" fmla="*/ 0 h 22517"/>
                    <a:gd name="T11" fmla="*/ 32074 w 32074"/>
                    <a:gd name="T12" fmla="*/ 22517 h 2251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2074" h="22517" fill="none" extrusionOk="0">
                      <a:moveTo>
                        <a:pt x="32073" y="19807"/>
                      </a:moveTo>
                      <a:cubicBezTo>
                        <a:pt x="28868" y="21584"/>
                        <a:pt x="25264" y="22516"/>
                        <a:pt x="21600" y="22517"/>
                      </a:cubicBezTo>
                      <a:cubicBezTo>
                        <a:pt x="9670" y="22517"/>
                        <a:pt x="0" y="12846"/>
                        <a:pt x="0" y="917"/>
                      </a:cubicBezTo>
                      <a:cubicBezTo>
                        <a:pt x="-1" y="611"/>
                        <a:pt x="6" y="305"/>
                        <a:pt x="19" y="0"/>
                      </a:cubicBezTo>
                    </a:path>
                    <a:path w="32074" h="22517" stroke="0" extrusionOk="0">
                      <a:moveTo>
                        <a:pt x="32073" y="19807"/>
                      </a:moveTo>
                      <a:cubicBezTo>
                        <a:pt x="28868" y="21584"/>
                        <a:pt x="25264" y="22516"/>
                        <a:pt x="21600" y="22517"/>
                      </a:cubicBezTo>
                      <a:cubicBezTo>
                        <a:pt x="9670" y="22517"/>
                        <a:pt x="0" y="12846"/>
                        <a:pt x="0" y="917"/>
                      </a:cubicBezTo>
                      <a:cubicBezTo>
                        <a:pt x="-1" y="611"/>
                        <a:pt x="6" y="305"/>
                        <a:pt x="19" y="0"/>
                      </a:cubicBezTo>
                      <a:lnTo>
                        <a:pt x="21600" y="917"/>
                      </a:lnTo>
                      <a:lnTo>
                        <a:pt x="32073" y="19807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217" name="Arc 20"/>
                <p:cNvSpPr>
                  <a:spLocks/>
                </p:cNvSpPr>
                <p:nvPr/>
              </p:nvSpPr>
              <p:spPr bwMode="auto">
                <a:xfrm>
                  <a:off x="684" y="2217"/>
                  <a:ext cx="213" cy="96"/>
                </a:xfrm>
                <a:custGeom>
                  <a:avLst/>
                  <a:gdLst>
                    <a:gd name="T0" fmla="*/ 0 w 32013"/>
                    <a:gd name="T1" fmla="*/ 0 h 22524"/>
                    <a:gd name="T2" fmla="*/ 0 w 32013"/>
                    <a:gd name="T3" fmla="*/ 0 h 22524"/>
                    <a:gd name="T4" fmla="*/ 0 w 32013"/>
                    <a:gd name="T5" fmla="*/ 0 h 22524"/>
                    <a:gd name="T6" fmla="*/ 0 60000 65536"/>
                    <a:gd name="T7" fmla="*/ 0 60000 65536"/>
                    <a:gd name="T8" fmla="*/ 0 60000 65536"/>
                    <a:gd name="T9" fmla="*/ 0 w 32013"/>
                    <a:gd name="T10" fmla="*/ 0 h 22524"/>
                    <a:gd name="T11" fmla="*/ 32013 w 32013"/>
                    <a:gd name="T12" fmla="*/ 22524 h 2252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2013" h="22524" fill="none" extrusionOk="0">
                      <a:moveTo>
                        <a:pt x="32013" y="19848"/>
                      </a:moveTo>
                      <a:cubicBezTo>
                        <a:pt x="28823" y="21603"/>
                        <a:pt x="25241" y="22523"/>
                        <a:pt x="21600" y="22524"/>
                      </a:cubicBezTo>
                      <a:cubicBezTo>
                        <a:pt x="9670" y="22524"/>
                        <a:pt x="0" y="12853"/>
                        <a:pt x="0" y="924"/>
                      </a:cubicBezTo>
                      <a:cubicBezTo>
                        <a:pt x="-1" y="615"/>
                        <a:pt x="6" y="307"/>
                        <a:pt x="19" y="-1"/>
                      </a:cubicBezTo>
                    </a:path>
                    <a:path w="32013" h="22524" stroke="0" extrusionOk="0">
                      <a:moveTo>
                        <a:pt x="32013" y="19848"/>
                      </a:moveTo>
                      <a:cubicBezTo>
                        <a:pt x="28823" y="21603"/>
                        <a:pt x="25241" y="22523"/>
                        <a:pt x="21600" y="22524"/>
                      </a:cubicBezTo>
                      <a:cubicBezTo>
                        <a:pt x="9670" y="22524"/>
                        <a:pt x="0" y="12853"/>
                        <a:pt x="0" y="924"/>
                      </a:cubicBezTo>
                      <a:cubicBezTo>
                        <a:pt x="-1" y="615"/>
                        <a:pt x="6" y="307"/>
                        <a:pt x="19" y="-1"/>
                      </a:cubicBezTo>
                      <a:lnTo>
                        <a:pt x="21600" y="924"/>
                      </a:lnTo>
                      <a:lnTo>
                        <a:pt x="32013" y="19848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6350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218" name="Arc 21"/>
                <p:cNvSpPr>
                  <a:spLocks/>
                </p:cNvSpPr>
                <p:nvPr/>
              </p:nvSpPr>
              <p:spPr bwMode="auto">
                <a:xfrm>
                  <a:off x="1262" y="1936"/>
                  <a:ext cx="164" cy="120"/>
                </a:xfrm>
                <a:custGeom>
                  <a:avLst/>
                  <a:gdLst>
                    <a:gd name="T0" fmla="*/ 0 w 26077"/>
                    <a:gd name="T1" fmla="*/ 0 h 32051"/>
                    <a:gd name="T2" fmla="*/ 0 w 26077"/>
                    <a:gd name="T3" fmla="*/ 0 h 32051"/>
                    <a:gd name="T4" fmla="*/ 0 w 26077"/>
                    <a:gd name="T5" fmla="*/ 0 h 32051"/>
                    <a:gd name="T6" fmla="*/ 0 60000 65536"/>
                    <a:gd name="T7" fmla="*/ 0 60000 65536"/>
                    <a:gd name="T8" fmla="*/ 0 60000 65536"/>
                    <a:gd name="T9" fmla="*/ 0 w 26077"/>
                    <a:gd name="T10" fmla="*/ 0 h 32051"/>
                    <a:gd name="T11" fmla="*/ 26077 w 26077"/>
                    <a:gd name="T12" fmla="*/ 32051 h 3205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6077" h="32051" fill="none" extrusionOk="0">
                      <a:moveTo>
                        <a:pt x="0" y="469"/>
                      </a:moveTo>
                      <a:cubicBezTo>
                        <a:pt x="1471" y="157"/>
                        <a:pt x="2972" y="-1"/>
                        <a:pt x="4477" y="0"/>
                      </a:cubicBezTo>
                      <a:cubicBezTo>
                        <a:pt x="16406" y="0"/>
                        <a:pt x="26077" y="9670"/>
                        <a:pt x="26077" y="21600"/>
                      </a:cubicBezTo>
                      <a:cubicBezTo>
                        <a:pt x="26077" y="25255"/>
                        <a:pt x="25149" y="28851"/>
                        <a:pt x="23380" y="32051"/>
                      </a:cubicBezTo>
                    </a:path>
                    <a:path w="26077" h="32051" stroke="0" extrusionOk="0">
                      <a:moveTo>
                        <a:pt x="0" y="469"/>
                      </a:moveTo>
                      <a:cubicBezTo>
                        <a:pt x="1471" y="157"/>
                        <a:pt x="2972" y="-1"/>
                        <a:pt x="4477" y="0"/>
                      </a:cubicBezTo>
                      <a:cubicBezTo>
                        <a:pt x="16406" y="0"/>
                        <a:pt x="26077" y="9670"/>
                        <a:pt x="26077" y="21600"/>
                      </a:cubicBezTo>
                      <a:cubicBezTo>
                        <a:pt x="26077" y="25255"/>
                        <a:pt x="25149" y="28851"/>
                        <a:pt x="23380" y="32051"/>
                      </a:cubicBezTo>
                      <a:lnTo>
                        <a:pt x="4477" y="21600"/>
                      </a:lnTo>
                      <a:lnTo>
                        <a:pt x="0" y="46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219" name="Arc 22"/>
                <p:cNvSpPr>
                  <a:spLocks/>
                </p:cNvSpPr>
                <p:nvPr/>
              </p:nvSpPr>
              <p:spPr bwMode="auto">
                <a:xfrm>
                  <a:off x="1263" y="1938"/>
                  <a:ext cx="161" cy="118"/>
                </a:xfrm>
                <a:custGeom>
                  <a:avLst/>
                  <a:gdLst>
                    <a:gd name="T0" fmla="*/ 0 w 26034"/>
                    <a:gd name="T1" fmla="*/ 0 h 32133"/>
                    <a:gd name="T2" fmla="*/ 0 w 26034"/>
                    <a:gd name="T3" fmla="*/ 0 h 32133"/>
                    <a:gd name="T4" fmla="*/ 0 w 26034"/>
                    <a:gd name="T5" fmla="*/ 0 h 32133"/>
                    <a:gd name="T6" fmla="*/ 0 60000 65536"/>
                    <a:gd name="T7" fmla="*/ 0 60000 65536"/>
                    <a:gd name="T8" fmla="*/ 0 60000 65536"/>
                    <a:gd name="T9" fmla="*/ 0 w 26034"/>
                    <a:gd name="T10" fmla="*/ 0 h 32133"/>
                    <a:gd name="T11" fmla="*/ 26034 w 26034"/>
                    <a:gd name="T12" fmla="*/ 32133 h 3213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6034" h="32133" fill="none" extrusionOk="0">
                      <a:moveTo>
                        <a:pt x="-1" y="459"/>
                      </a:moveTo>
                      <a:cubicBezTo>
                        <a:pt x="1458" y="154"/>
                        <a:pt x="2944" y="-1"/>
                        <a:pt x="4434" y="0"/>
                      </a:cubicBezTo>
                      <a:cubicBezTo>
                        <a:pt x="16363" y="0"/>
                        <a:pt x="26034" y="9670"/>
                        <a:pt x="26034" y="21600"/>
                      </a:cubicBezTo>
                      <a:cubicBezTo>
                        <a:pt x="26034" y="25287"/>
                        <a:pt x="25089" y="28913"/>
                        <a:pt x="23291" y="32132"/>
                      </a:cubicBezTo>
                    </a:path>
                    <a:path w="26034" h="32133" stroke="0" extrusionOk="0">
                      <a:moveTo>
                        <a:pt x="-1" y="459"/>
                      </a:moveTo>
                      <a:cubicBezTo>
                        <a:pt x="1458" y="154"/>
                        <a:pt x="2944" y="-1"/>
                        <a:pt x="4434" y="0"/>
                      </a:cubicBezTo>
                      <a:cubicBezTo>
                        <a:pt x="16363" y="0"/>
                        <a:pt x="26034" y="9670"/>
                        <a:pt x="26034" y="21600"/>
                      </a:cubicBezTo>
                      <a:cubicBezTo>
                        <a:pt x="26034" y="25287"/>
                        <a:pt x="25089" y="28913"/>
                        <a:pt x="23291" y="32132"/>
                      </a:cubicBezTo>
                      <a:lnTo>
                        <a:pt x="4434" y="21600"/>
                      </a:lnTo>
                      <a:lnTo>
                        <a:pt x="-1" y="45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6350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220" name="Arc 23"/>
                <p:cNvSpPr>
                  <a:spLocks/>
                </p:cNvSpPr>
                <p:nvPr/>
              </p:nvSpPr>
              <p:spPr bwMode="auto">
                <a:xfrm>
                  <a:off x="1308" y="2056"/>
                  <a:ext cx="156" cy="119"/>
                </a:xfrm>
                <a:custGeom>
                  <a:avLst/>
                  <a:gdLst>
                    <a:gd name="T0" fmla="*/ 0 w 21600"/>
                    <a:gd name="T1" fmla="*/ 0 h 29154"/>
                    <a:gd name="T2" fmla="*/ 0 w 21600"/>
                    <a:gd name="T3" fmla="*/ 0 h 29154"/>
                    <a:gd name="T4" fmla="*/ 0 w 21600"/>
                    <a:gd name="T5" fmla="*/ 0 h 29154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9154"/>
                    <a:gd name="T11" fmla="*/ 21600 w 21600"/>
                    <a:gd name="T12" fmla="*/ 29154 h 2915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9154" fill="none" extrusionOk="0">
                      <a:moveTo>
                        <a:pt x="13494" y="-1"/>
                      </a:moveTo>
                      <a:cubicBezTo>
                        <a:pt x="18617" y="4098"/>
                        <a:pt x="21600" y="10304"/>
                        <a:pt x="21600" y="16866"/>
                      </a:cubicBezTo>
                      <a:cubicBezTo>
                        <a:pt x="21600" y="21256"/>
                        <a:pt x="20261" y="25543"/>
                        <a:pt x="17764" y="29154"/>
                      </a:cubicBezTo>
                    </a:path>
                    <a:path w="21600" h="29154" stroke="0" extrusionOk="0">
                      <a:moveTo>
                        <a:pt x="13494" y="-1"/>
                      </a:moveTo>
                      <a:cubicBezTo>
                        <a:pt x="18617" y="4098"/>
                        <a:pt x="21600" y="10304"/>
                        <a:pt x="21600" y="16866"/>
                      </a:cubicBezTo>
                      <a:cubicBezTo>
                        <a:pt x="21600" y="21256"/>
                        <a:pt x="20261" y="25543"/>
                        <a:pt x="17764" y="29154"/>
                      </a:cubicBezTo>
                      <a:lnTo>
                        <a:pt x="0" y="16866"/>
                      </a:lnTo>
                      <a:lnTo>
                        <a:pt x="13494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221" name="Arc 24"/>
                <p:cNvSpPr>
                  <a:spLocks/>
                </p:cNvSpPr>
                <p:nvPr/>
              </p:nvSpPr>
              <p:spPr bwMode="auto">
                <a:xfrm>
                  <a:off x="1308" y="2057"/>
                  <a:ext cx="154" cy="117"/>
                </a:xfrm>
                <a:custGeom>
                  <a:avLst/>
                  <a:gdLst>
                    <a:gd name="T0" fmla="*/ 0 w 21600"/>
                    <a:gd name="T1" fmla="*/ 0 h 29302"/>
                    <a:gd name="T2" fmla="*/ 0 w 21600"/>
                    <a:gd name="T3" fmla="*/ 0 h 29302"/>
                    <a:gd name="T4" fmla="*/ 0 w 21600"/>
                    <a:gd name="T5" fmla="*/ 0 h 29302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9302"/>
                    <a:gd name="T11" fmla="*/ 21600 w 21600"/>
                    <a:gd name="T12" fmla="*/ 29302 h 2930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9302" fill="none" extrusionOk="0">
                      <a:moveTo>
                        <a:pt x="13412" y="0"/>
                      </a:moveTo>
                      <a:cubicBezTo>
                        <a:pt x="18584" y="4097"/>
                        <a:pt x="21600" y="10333"/>
                        <a:pt x="21600" y="16931"/>
                      </a:cubicBezTo>
                      <a:cubicBezTo>
                        <a:pt x="21600" y="21356"/>
                        <a:pt x="20240" y="25674"/>
                        <a:pt x="17706" y="29301"/>
                      </a:cubicBezTo>
                    </a:path>
                    <a:path w="21600" h="29302" stroke="0" extrusionOk="0">
                      <a:moveTo>
                        <a:pt x="13412" y="0"/>
                      </a:moveTo>
                      <a:cubicBezTo>
                        <a:pt x="18584" y="4097"/>
                        <a:pt x="21600" y="10333"/>
                        <a:pt x="21600" y="16931"/>
                      </a:cubicBezTo>
                      <a:cubicBezTo>
                        <a:pt x="21600" y="21356"/>
                        <a:pt x="20240" y="25674"/>
                        <a:pt x="17706" y="29301"/>
                      </a:cubicBezTo>
                      <a:lnTo>
                        <a:pt x="0" y="16931"/>
                      </a:lnTo>
                      <a:lnTo>
                        <a:pt x="13412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6350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222" name="Arc 25"/>
                <p:cNvSpPr>
                  <a:spLocks/>
                </p:cNvSpPr>
                <p:nvPr/>
              </p:nvSpPr>
              <p:spPr bwMode="auto">
                <a:xfrm>
                  <a:off x="1257" y="2176"/>
                  <a:ext cx="183" cy="172"/>
                </a:xfrm>
                <a:custGeom>
                  <a:avLst/>
                  <a:gdLst>
                    <a:gd name="T0" fmla="*/ 0 w 28724"/>
                    <a:gd name="T1" fmla="*/ 0 h 27592"/>
                    <a:gd name="T2" fmla="*/ 0 w 28724"/>
                    <a:gd name="T3" fmla="*/ 0 h 27592"/>
                    <a:gd name="T4" fmla="*/ 0 w 28724"/>
                    <a:gd name="T5" fmla="*/ 0 h 27592"/>
                    <a:gd name="T6" fmla="*/ 0 60000 65536"/>
                    <a:gd name="T7" fmla="*/ 0 60000 65536"/>
                    <a:gd name="T8" fmla="*/ 0 60000 65536"/>
                    <a:gd name="T9" fmla="*/ 0 w 28724"/>
                    <a:gd name="T10" fmla="*/ 0 h 27592"/>
                    <a:gd name="T11" fmla="*/ 28724 w 28724"/>
                    <a:gd name="T12" fmla="*/ 27592 h 2759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724" h="27592" fill="none" extrusionOk="0">
                      <a:moveTo>
                        <a:pt x="27876" y="-1"/>
                      </a:moveTo>
                      <a:cubicBezTo>
                        <a:pt x="28438" y="1947"/>
                        <a:pt x="28724" y="3964"/>
                        <a:pt x="28724" y="5992"/>
                      </a:cubicBezTo>
                      <a:cubicBezTo>
                        <a:pt x="28724" y="17921"/>
                        <a:pt x="19053" y="27592"/>
                        <a:pt x="7124" y="27592"/>
                      </a:cubicBezTo>
                      <a:cubicBezTo>
                        <a:pt x="4698" y="27592"/>
                        <a:pt x="2289" y="27183"/>
                        <a:pt x="-1" y="26383"/>
                      </a:cubicBezTo>
                    </a:path>
                    <a:path w="28724" h="27592" stroke="0" extrusionOk="0">
                      <a:moveTo>
                        <a:pt x="27876" y="-1"/>
                      </a:moveTo>
                      <a:cubicBezTo>
                        <a:pt x="28438" y="1947"/>
                        <a:pt x="28724" y="3964"/>
                        <a:pt x="28724" y="5992"/>
                      </a:cubicBezTo>
                      <a:cubicBezTo>
                        <a:pt x="28724" y="17921"/>
                        <a:pt x="19053" y="27592"/>
                        <a:pt x="7124" y="27592"/>
                      </a:cubicBezTo>
                      <a:cubicBezTo>
                        <a:pt x="4698" y="27592"/>
                        <a:pt x="2289" y="27183"/>
                        <a:pt x="-1" y="26383"/>
                      </a:cubicBezTo>
                      <a:lnTo>
                        <a:pt x="7124" y="5992"/>
                      </a:lnTo>
                      <a:lnTo>
                        <a:pt x="27876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223" name="Arc 26"/>
                <p:cNvSpPr>
                  <a:spLocks/>
                </p:cNvSpPr>
                <p:nvPr/>
              </p:nvSpPr>
              <p:spPr bwMode="auto">
                <a:xfrm>
                  <a:off x="1257" y="2176"/>
                  <a:ext cx="180" cy="169"/>
                </a:xfrm>
                <a:custGeom>
                  <a:avLst/>
                  <a:gdLst>
                    <a:gd name="T0" fmla="*/ 0 w 28722"/>
                    <a:gd name="T1" fmla="*/ 0 h 27594"/>
                    <a:gd name="T2" fmla="*/ 0 w 28722"/>
                    <a:gd name="T3" fmla="*/ 0 h 27594"/>
                    <a:gd name="T4" fmla="*/ 0 w 28722"/>
                    <a:gd name="T5" fmla="*/ 0 h 27594"/>
                    <a:gd name="T6" fmla="*/ 0 60000 65536"/>
                    <a:gd name="T7" fmla="*/ 0 60000 65536"/>
                    <a:gd name="T8" fmla="*/ 0 60000 65536"/>
                    <a:gd name="T9" fmla="*/ 0 w 28722"/>
                    <a:gd name="T10" fmla="*/ 0 h 27594"/>
                    <a:gd name="T11" fmla="*/ 28722 w 28722"/>
                    <a:gd name="T12" fmla="*/ 27594 h 2759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722" h="27594" fill="none" extrusionOk="0">
                      <a:moveTo>
                        <a:pt x="27873" y="0"/>
                      </a:moveTo>
                      <a:cubicBezTo>
                        <a:pt x="28436" y="1948"/>
                        <a:pt x="28722" y="3966"/>
                        <a:pt x="28722" y="5994"/>
                      </a:cubicBezTo>
                      <a:cubicBezTo>
                        <a:pt x="28722" y="17923"/>
                        <a:pt x="19051" y="27594"/>
                        <a:pt x="7122" y="27594"/>
                      </a:cubicBezTo>
                      <a:cubicBezTo>
                        <a:pt x="4697" y="27594"/>
                        <a:pt x="2289" y="27185"/>
                        <a:pt x="-1" y="26386"/>
                      </a:cubicBezTo>
                    </a:path>
                    <a:path w="28722" h="27594" stroke="0" extrusionOk="0">
                      <a:moveTo>
                        <a:pt x="27873" y="0"/>
                      </a:moveTo>
                      <a:cubicBezTo>
                        <a:pt x="28436" y="1948"/>
                        <a:pt x="28722" y="3966"/>
                        <a:pt x="28722" y="5994"/>
                      </a:cubicBezTo>
                      <a:cubicBezTo>
                        <a:pt x="28722" y="17923"/>
                        <a:pt x="19051" y="27594"/>
                        <a:pt x="7122" y="27594"/>
                      </a:cubicBezTo>
                      <a:cubicBezTo>
                        <a:pt x="4697" y="27594"/>
                        <a:pt x="2289" y="27185"/>
                        <a:pt x="-1" y="26386"/>
                      </a:cubicBezTo>
                      <a:lnTo>
                        <a:pt x="7122" y="5994"/>
                      </a:lnTo>
                      <a:lnTo>
                        <a:pt x="27873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6350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224" name="Arc 27"/>
                <p:cNvSpPr>
                  <a:spLocks/>
                </p:cNvSpPr>
                <p:nvPr/>
              </p:nvSpPr>
              <p:spPr bwMode="auto">
                <a:xfrm>
                  <a:off x="628" y="2055"/>
                  <a:ext cx="99" cy="165"/>
                </a:xfrm>
                <a:custGeom>
                  <a:avLst/>
                  <a:gdLst>
                    <a:gd name="T0" fmla="*/ 0 w 21600"/>
                    <a:gd name="T1" fmla="*/ 0 h 41258"/>
                    <a:gd name="T2" fmla="*/ 0 w 21600"/>
                    <a:gd name="T3" fmla="*/ 0 h 41258"/>
                    <a:gd name="T4" fmla="*/ 0 w 21600"/>
                    <a:gd name="T5" fmla="*/ 0 h 41258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258"/>
                    <a:gd name="T11" fmla="*/ 21600 w 21600"/>
                    <a:gd name="T12" fmla="*/ 41258 h 4125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258" fill="none" extrusionOk="0">
                      <a:moveTo>
                        <a:pt x="12768" y="41257"/>
                      </a:moveTo>
                      <a:cubicBezTo>
                        <a:pt x="4999" y="37777"/>
                        <a:pt x="0" y="30058"/>
                        <a:pt x="0" y="21546"/>
                      </a:cubicBezTo>
                      <a:cubicBezTo>
                        <a:pt x="-1" y="10211"/>
                        <a:pt x="8761" y="804"/>
                        <a:pt x="20068" y="0"/>
                      </a:cubicBezTo>
                    </a:path>
                    <a:path w="21600" h="41258" stroke="0" extrusionOk="0">
                      <a:moveTo>
                        <a:pt x="12768" y="41257"/>
                      </a:moveTo>
                      <a:cubicBezTo>
                        <a:pt x="4999" y="37777"/>
                        <a:pt x="0" y="30058"/>
                        <a:pt x="0" y="21546"/>
                      </a:cubicBezTo>
                      <a:cubicBezTo>
                        <a:pt x="-1" y="10211"/>
                        <a:pt x="8761" y="804"/>
                        <a:pt x="20068" y="0"/>
                      </a:cubicBezTo>
                      <a:lnTo>
                        <a:pt x="21600" y="21546"/>
                      </a:lnTo>
                      <a:lnTo>
                        <a:pt x="12768" y="41257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225" name="Arc 28"/>
                <p:cNvSpPr>
                  <a:spLocks/>
                </p:cNvSpPr>
                <p:nvPr/>
              </p:nvSpPr>
              <p:spPr bwMode="auto">
                <a:xfrm>
                  <a:off x="630" y="2057"/>
                  <a:ext cx="97" cy="161"/>
                </a:xfrm>
                <a:custGeom>
                  <a:avLst/>
                  <a:gdLst>
                    <a:gd name="T0" fmla="*/ 0 w 21600"/>
                    <a:gd name="T1" fmla="*/ 0 h 41268"/>
                    <a:gd name="T2" fmla="*/ 0 w 21600"/>
                    <a:gd name="T3" fmla="*/ 0 h 41268"/>
                    <a:gd name="T4" fmla="*/ 0 w 21600"/>
                    <a:gd name="T5" fmla="*/ 0 h 41268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268"/>
                    <a:gd name="T11" fmla="*/ 21600 w 21600"/>
                    <a:gd name="T12" fmla="*/ 41268 h 4126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268" fill="none" extrusionOk="0">
                      <a:moveTo>
                        <a:pt x="12790" y="41267"/>
                      </a:moveTo>
                      <a:cubicBezTo>
                        <a:pt x="5009" y="37792"/>
                        <a:pt x="0" y="30067"/>
                        <a:pt x="0" y="21546"/>
                      </a:cubicBezTo>
                      <a:cubicBezTo>
                        <a:pt x="-1" y="10209"/>
                        <a:pt x="8763" y="802"/>
                        <a:pt x="20072" y="0"/>
                      </a:cubicBezTo>
                    </a:path>
                    <a:path w="21600" h="41268" stroke="0" extrusionOk="0">
                      <a:moveTo>
                        <a:pt x="12790" y="41267"/>
                      </a:moveTo>
                      <a:cubicBezTo>
                        <a:pt x="5009" y="37792"/>
                        <a:pt x="0" y="30067"/>
                        <a:pt x="0" y="21546"/>
                      </a:cubicBezTo>
                      <a:cubicBezTo>
                        <a:pt x="-1" y="10209"/>
                        <a:pt x="8763" y="802"/>
                        <a:pt x="20072" y="0"/>
                      </a:cubicBezTo>
                      <a:lnTo>
                        <a:pt x="21600" y="21546"/>
                      </a:lnTo>
                      <a:lnTo>
                        <a:pt x="12790" y="41267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6350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226" name="Arc 29"/>
                <p:cNvSpPr>
                  <a:spLocks/>
                </p:cNvSpPr>
                <p:nvPr/>
              </p:nvSpPr>
              <p:spPr bwMode="auto">
                <a:xfrm>
                  <a:off x="890" y="2279"/>
                  <a:ext cx="375" cy="100"/>
                </a:xfrm>
                <a:custGeom>
                  <a:avLst/>
                  <a:gdLst>
                    <a:gd name="T0" fmla="*/ 0 w 39085"/>
                    <a:gd name="T1" fmla="*/ 0 h 21600"/>
                    <a:gd name="T2" fmla="*/ 0 w 39085"/>
                    <a:gd name="T3" fmla="*/ 0 h 21600"/>
                    <a:gd name="T4" fmla="*/ 0 w 39085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9085"/>
                    <a:gd name="T10" fmla="*/ 0 h 21600"/>
                    <a:gd name="T11" fmla="*/ 39085 w 39085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085" h="21600" fill="none" extrusionOk="0">
                      <a:moveTo>
                        <a:pt x="39085" y="12120"/>
                      </a:moveTo>
                      <a:cubicBezTo>
                        <a:pt x="35065" y="18049"/>
                        <a:pt x="28368" y="21599"/>
                        <a:pt x="21206" y="21600"/>
                      </a:cubicBezTo>
                      <a:cubicBezTo>
                        <a:pt x="10860" y="21600"/>
                        <a:pt x="1967" y="14264"/>
                        <a:pt x="0" y="4107"/>
                      </a:cubicBezTo>
                    </a:path>
                    <a:path w="39085" h="21600" stroke="0" extrusionOk="0">
                      <a:moveTo>
                        <a:pt x="39085" y="12120"/>
                      </a:moveTo>
                      <a:cubicBezTo>
                        <a:pt x="35065" y="18049"/>
                        <a:pt x="28368" y="21599"/>
                        <a:pt x="21206" y="21600"/>
                      </a:cubicBezTo>
                      <a:cubicBezTo>
                        <a:pt x="10860" y="21600"/>
                        <a:pt x="1967" y="14264"/>
                        <a:pt x="0" y="4107"/>
                      </a:cubicBezTo>
                      <a:lnTo>
                        <a:pt x="21206" y="0"/>
                      </a:lnTo>
                      <a:lnTo>
                        <a:pt x="39085" y="1212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227" name="Arc 30"/>
                <p:cNvSpPr>
                  <a:spLocks/>
                </p:cNvSpPr>
                <p:nvPr/>
              </p:nvSpPr>
              <p:spPr bwMode="auto">
                <a:xfrm>
                  <a:off x="892" y="2279"/>
                  <a:ext cx="370" cy="98"/>
                </a:xfrm>
                <a:custGeom>
                  <a:avLst/>
                  <a:gdLst>
                    <a:gd name="T0" fmla="*/ 0 w 39018"/>
                    <a:gd name="T1" fmla="*/ 0 h 21600"/>
                    <a:gd name="T2" fmla="*/ 0 w 39018"/>
                    <a:gd name="T3" fmla="*/ 0 h 21600"/>
                    <a:gd name="T4" fmla="*/ 0 w 39018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9018"/>
                    <a:gd name="T10" fmla="*/ 0 h 21600"/>
                    <a:gd name="T11" fmla="*/ 39018 w 39018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018" h="21600" fill="none" extrusionOk="0">
                      <a:moveTo>
                        <a:pt x="39017" y="12206"/>
                      </a:moveTo>
                      <a:cubicBezTo>
                        <a:pt x="34990" y="18085"/>
                        <a:pt x="28323" y="21599"/>
                        <a:pt x="21198" y="21600"/>
                      </a:cubicBezTo>
                      <a:cubicBezTo>
                        <a:pt x="10868" y="21600"/>
                        <a:pt x="1984" y="14286"/>
                        <a:pt x="0" y="4149"/>
                      </a:cubicBezTo>
                    </a:path>
                    <a:path w="39018" h="21600" stroke="0" extrusionOk="0">
                      <a:moveTo>
                        <a:pt x="39017" y="12206"/>
                      </a:moveTo>
                      <a:cubicBezTo>
                        <a:pt x="34990" y="18085"/>
                        <a:pt x="28323" y="21599"/>
                        <a:pt x="21198" y="21600"/>
                      </a:cubicBezTo>
                      <a:cubicBezTo>
                        <a:pt x="10868" y="21600"/>
                        <a:pt x="1984" y="14286"/>
                        <a:pt x="0" y="4149"/>
                      </a:cubicBezTo>
                      <a:lnTo>
                        <a:pt x="21198" y="0"/>
                      </a:lnTo>
                      <a:lnTo>
                        <a:pt x="39017" y="12206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6350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</p:grpSp>
        </p:grpSp>
        <p:graphicFrame>
          <p:nvGraphicFramePr>
            <p:cNvPr id="80899" name="Object 49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37338896"/>
                </p:ext>
              </p:extLst>
            </p:nvPr>
          </p:nvGraphicFramePr>
          <p:xfrm>
            <a:off x="1538789" y="3733237"/>
            <a:ext cx="2219977" cy="15639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13" name="Photo Editor Photo" r:id="rId4" imgW="5668166" imgH="3990476" progId="MSPhotoEd.3">
                    <p:embed/>
                  </p:oleObj>
                </mc:Choice>
                <mc:Fallback>
                  <p:oleObj name="Photo Editor Photo" r:id="rId4" imgW="5668166" imgH="3990476" progId="MSPhotoEd.3">
                    <p:embed/>
                    <p:pic>
                      <p:nvPicPr>
                        <p:cNvPr id="80899" name="Object 49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8789" y="3733237"/>
                          <a:ext cx="2219977" cy="15639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0900" name="Object 49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42793958"/>
                </p:ext>
              </p:extLst>
            </p:nvPr>
          </p:nvGraphicFramePr>
          <p:xfrm>
            <a:off x="1912747" y="1983877"/>
            <a:ext cx="1801652" cy="13357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14" name="Photo Editor Photo" r:id="rId6" imgW="3761905" imgH="2790476" progId="MSPhotoEd.3">
                    <p:embed/>
                  </p:oleObj>
                </mc:Choice>
                <mc:Fallback>
                  <p:oleObj name="Photo Editor Photo" r:id="rId6" imgW="3761905" imgH="2790476" progId="MSPhotoEd.3">
                    <p:embed/>
                    <p:pic>
                      <p:nvPicPr>
                        <p:cNvPr id="80900" name="Object 49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12747" y="1983877"/>
                          <a:ext cx="1801652" cy="13357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80901" name="Group 3"/>
            <p:cNvGrpSpPr>
              <a:grpSpLocks/>
            </p:cNvGrpSpPr>
            <p:nvPr/>
          </p:nvGrpSpPr>
          <p:grpSpPr bwMode="auto">
            <a:xfrm>
              <a:off x="9486970" y="2373679"/>
              <a:ext cx="1178917" cy="804959"/>
              <a:chOff x="1372" y="240"/>
              <a:chExt cx="836" cy="549"/>
            </a:xfrm>
          </p:grpSpPr>
          <p:grpSp>
            <p:nvGrpSpPr>
              <p:cNvPr id="81035" name="Group 4"/>
              <p:cNvGrpSpPr>
                <a:grpSpLocks/>
              </p:cNvGrpSpPr>
              <p:nvPr/>
            </p:nvGrpSpPr>
            <p:grpSpPr bwMode="auto">
              <a:xfrm>
                <a:off x="1372" y="240"/>
                <a:ext cx="833" cy="499"/>
                <a:chOff x="628" y="1878"/>
                <a:chExt cx="833" cy="499"/>
              </a:xfrm>
            </p:grpSpPr>
            <p:sp>
              <p:nvSpPr>
                <p:cNvPr id="81201" name="Oval 5"/>
                <p:cNvSpPr>
                  <a:spLocks noChangeArrowheads="1"/>
                </p:cNvSpPr>
                <p:nvPr/>
              </p:nvSpPr>
              <p:spPr bwMode="auto">
                <a:xfrm>
                  <a:off x="912" y="1878"/>
                  <a:ext cx="363" cy="206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202" name="Oval 6"/>
                <p:cNvSpPr>
                  <a:spLocks noChangeArrowheads="1"/>
                </p:cNvSpPr>
                <p:nvPr/>
              </p:nvSpPr>
              <p:spPr bwMode="auto">
                <a:xfrm>
                  <a:off x="713" y="1932"/>
                  <a:ext cx="278" cy="207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203" name="Oval 7"/>
                <p:cNvSpPr>
                  <a:spLocks noChangeArrowheads="1"/>
                </p:cNvSpPr>
                <p:nvPr/>
              </p:nvSpPr>
              <p:spPr bwMode="auto">
                <a:xfrm>
                  <a:off x="628" y="2056"/>
                  <a:ext cx="188" cy="169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204" name="Oval 8"/>
                <p:cNvSpPr>
                  <a:spLocks noChangeArrowheads="1"/>
                </p:cNvSpPr>
                <p:nvPr/>
              </p:nvSpPr>
              <p:spPr bwMode="auto">
                <a:xfrm>
                  <a:off x="685" y="2131"/>
                  <a:ext cx="282" cy="182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205" name="Oval 9"/>
                <p:cNvSpPr>
                  <a:spLocks noChangeArrowheads="1"/>
                </p:cNvSpPr>
                <p:nvPr/>
              </p:nvSpPr>
              <p:spPr bwMode="auto">
                <a:xfrm>
                  <a:off x="884" y="2161"/>
                  <a:ext cx="422" cy="216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206" name="Oval 10"/>
                <p:cNvSpPr>
                  <a:spLocks noChangeArrowheads="1"/>
                </p:cNvSpPr>
                <p:nvPr/>
              </p:nvSpPr>
              <p:spPr bwMode="auto">
                <a:xfrm>
                  <a:off x="1152" y="1938"/>
                  <a:ext cx="271" cy="162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207" name="Oval 11"/>
                <p:cNvSpPr>
                  <a:spLocks noChangeArrowheads="1"/>
                </p:cNvSpPr>
                <p:nvPr/>
              </p:nvSpPr>
              <p:spPr bwMode="auto">
                <a:xfrm>
                  <a:off x="1193" y="2042"/>
                  <a:ext cx="268" cy="163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208" name="Oval 12"/>
                <p:cNvSpPr>
                  <a:spLocks noChangeArrowheads="1"/>
                </p:cNvSpPr>
                <p:nvPr/>
              </p:nvSpPr>
              <p:spPr bwMode="auto">
                <a:xfrm>
                  <a:off x="1169" y="2076"/>
                  <a:ext cx="266" cy="267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209" name="Oval 13"/>
                <p:cNvSpPr>
                  <a:spLocks noChangeArrowheads="1"/>
                </p:cNvSpPr>
                <p:nvPr/>
              </p:nvSpPr>
              <p:spPr bwMode="auto">
                <a:xfrm>
                  <a:off x="779" y="1996"/>
                  <a:ext cx="541" cy="267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</p:grpSp>
          <p:grpSp>
            <p:nvGrpSpPr>
              <p:cNvPr id="81036" name="Group 14"/>
              <p:cNvGrpSpPr>
                <a:grpSpLocks/>
              </p:cNvGrpSpPr>
              <p:nvPr/>
            </p:nvGrpSpPr>
            <p:grpSpPr bwMode="auto">
              <a:xfrm>
                <a:off x="1372" y="286"/>
                <a:ext cx="836" cy="503"/>
                <a:chOff x="628" y="1876"/>
                <a:chExt cx="836" cy="503"/>
              </a:xfrm>
            </p:grpSpPr>
            <p:sp>
              <p:nvSpPr>
                <p:cNvPr id="81185" name="Arc 15"/>
                <p:cNvSpPr>
                  <a:spLocks/>
                </p:cNvSpPr>
                <p:nvPr/>
              </p:nvSpPr>
              <p:spPr bwMode="auto">
                <a:xfrm>
                  <a:off x="921" y="1876"/>
                  <a:ext cx="346" cy="104"/>
                </a:xfrm>
                <a:custGeom>
                  <a:avLst/>
                  <a:gdLst>
                    <a:gd name="T0" fmla="*/ 0 w 40736"/>
                    <a:gd name="T1" fmla="*/ 0 h 21600"/>
                    <a:gd name="T2" fmla="*/ 0 w 40736"/>
                    <a:gd name="T3" fmla="*/ 0 h 21600"/>
                    <a:gd name="T4" fmla="*/ 0 w 40736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0736"/>
                    <a:gd name="T10" fmla="*/ 0 h 21600"/>
                    <a:gd name="T11" fmla="*/ 40736 w 40736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0736" h="21600" fill="none" extrusionOk="0">
                      <a:moveTo>
                        <a:pt x="0" y="14968"/>
                      </a:moveTo>
                      <a:cubicBezTo>
                        <a:pt x="2878" y="6046"/>
                        <a:pt x="11182" y="-1"/>
                        <a:pt x="20557" y="0"/>
                      </a:cubicBezTo>
                      <a:cubicBezTo>
                        <a:pt x="29513" y="0"/>
                        <a:pt x="37541" y="5528"/>
                        <a:pt x="40736" y="13895"/>
                      </a:cubicBezTo>
                    </a:path>
                    <a:path w="40736" h="21600" stroke="0" extrusionOk="0">
                      <a:moveTo>
                        <a:pt x="0" y="14968"/>
                      </a:moveTo>
                      <a:cubicBezTo>
                        <a:pt x="2878" y="6046"/>
                        <a:pt x="11182" y="-1"/>
                        <a:pt x="20557" y="0"/>
                      </a:cubicBezTo>
                      <a:cubicBezTo>
                        <a:pt x="29513" y="0"/>
                        <a:pt x="37541" y="5528"/>
                        <a:pt x="40736" y="13895"/>
                      </a:cubicBezTo>
                      <a:lnTo>
                        <a:pt x="20557" y="21600"/>
                      </a:lnTo>
                      <a:lnTo>
                        <a:pt x="0" y="14968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86" name="Arc 16"/>
                <p:cNvSpPr>
                  <a:spLocks/>
                </p:cNvSpPr>
                <p:nvPr/>
              </p:nvSpPr>
              <p:spPr bwMode="auto">
                <a:xfrm>
                  <a:off x="923" y="1878"/>
                  <a:ext cx="342" cy="102"/>
                </a:xfrm>
                <a:custGeom>
                  <a:avLst/>
                  <a:gdLst>
                    <a:gd name="T0" fmla="*/ 0 w 40698"/>
                    <a:gd name="T1" fmla="*/ 0 h 21600"/>
                    <a:gd name="T2" fmla="*/ 0 w 40698"/>
                    <a:gd name="T3" fmla="*/ 0 h 21600"/>
                    <a:gd name="T4" fmla="*/ 0 w 40698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0698"/>
                    <a:gd name="T10" fmla="*/ 0 h 21600"/>
                    <a:gd name="T11" fmla="*/ 40698 w 40698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0698" h="21600" fill="none" extrusionOk="0">
                      <a:moveTo>
                        <a:pt x="-1" y="14916"/>
                      </a:moveTo>
                      <a:cubicBezTo>
                        <a:pt x="2894" y="6021"/>
                        <a:pt x="11185" y="-1"/>
                        <a:pt x="20540" y="0"/>
                      </a:cubicBezTo>
                      <a:cubicBezTo>
                        <a:pt x="29474" y="0"/>
                        <a:pt x="37487" y="5501"/>
                        <a:pt x="40697" y="13839"/>
                      </a:cubicBezTo>
                    </a:path>
                    <a:path w="40698" h="21600" stroke="0" extrusionOk="0">
                      <a:moveTo>
                        <a:pt x="-1" y="14916"/>
                      </a:moveTo>
                      <a:cubicBezTo>
                        <a:pt x="2894" y="6021"/>
                        <a:pt x="11185" y="-1"/>
                        <a:pt x="20540" y="0"/>
                      </a:cubicBezTo>
                      <a:cubicBezTo>
                        <a:pt x="29474" y="0"/>
                        <a:pt x="37487" y="5501"/>
                        <a:pt x="40697" y="13839"/>
                      </a:cubicBezTo>
                      <a:lnTo>
                        <a:pt x="20540" y="21600"/>
                      </a:lnTo>
                      <a:lnTo>
                        <a:pt x="-1" y="14916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6350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87" name="Arc 17"/>
                <p:cNvSpPr>
                  <a:spLocks/>
                </p:cNvSpPr>
                <p:nvPr/>
              </p:nvSpPr>
              <p:spPr bwMode="auto">
                <a:xfrm>
                  <a:off x="713" y="1930"/>
                  <a:ext cx="214" cy="126"/>
                </a:xfrm>
                <a:custGeom>
                  <a:avLst/>
                  <a:gdLst>
                    <a:gd name="T0" fmla="*/ 0 w 32990"/>
                    <a:gd name="T1" fmla="*/ 0 h 25945"/>
                    <a:gd name="T2" fmla="*/ 0 w 32990"/>
                    <a:gd name="T3" fmla="*/ 0 h 25945"/>
                    <a:gd name="T4" fmla="*/ 0 w 32990"/>
                    <a:gd name="T5" fmla="*/ 0 h 25945"/>
                    <a:gd name="T6" fmla="*/ 0 60000 65536"/>
                    <a:gd name="T7" fmla="*/ 0 60000 65536"/>
                    <a:gd name="T8" fmla="*/ 0 60000 65536"/>
                    <a:gd name="T9" fmla="*/ 0 w 32990"/>
                    <a:gd name="T10" fmla="*/ 0 h 25945"/>
                    <a:gd name="T11" fmla="*/ 32990 w 32990"/>
                    <a:gd name="T12" fmla="*/ 25945 h 2594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2990" h="25945" fill="none" extrusionOk="0">
                      <a:moveTo>
                        <a:pt x="441" y="25945"/>
                      </a:moveTo>
                      <a:cubicBezTo>
                        <a:pt x="147" y="24515"/>
                        <a:pt x="0" y="2305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625" y="-1"/>
                        <a:pt x="29569" y="1124"/>
                        <a:pt x="32989" y="3247"/>
                      </a:cubicBezTo>
                    </a:path>
                    <a:path w="32990" h="25945" stroke="0" extrusionOk="0">
                      <a:moveTo>
                        <a:pt x="441" y="25945"/>
                      </a:moveTo>
                      <a:cubicBezTo>
                        <a:pt x="147" y="24515"/>
                        <a:pt x="0" y="2305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625" y="-1"/>
                        <a:pt x="29569" y="1124"/>
                        <a:pt x="32989" y="3247"/>
                      </a:cubicBezTo>
                      <a:lnTo>
                        <a:pt x="21600" y="21600"/>
                      </a:lnTo>
                      <a:lnTo>
                        <a:pt x="441" y="25945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88" name="Arc 18"/>
                <p:cNvSpPr>
                  <a:spLocks/>
                </p:cNvSpPr>
                <p:nvPr/>
              </p:nvSpPr>
              <p:spPr bwMode="auto">
                <a:xfrm>
                  <a:off x="715" y="1932"/>
                  <a:ext cx="211" cy="123"/>
                </a:xfrm>
                <a:custGeom>
                  <a:avLst/>
                  <a:gdLst>
                    <a:gd name="T0" fmla="*/ 0 w 32950"/>
                    <a:gd name="T1" fmla="*/ 0 h 25966"/>
                    <a:gd name="T2" fmla="*/ 0 w 32950"/>
                    <a:gd name="T3" fmla="*/ 0 h 25966"/>
                    <a:gd name="T4" fmla="*/ 0 w 32950"/>
                    <a:gd name="T5" fmla="*/ 0 h 25966"/>
                    <a:gd name="T6" fmla="*/ 0 60000 65536"/>
                    <a:gd name="T7" fmla="*/ 0 60000 65536"/>
                    <a:gd name="T8" fmla="*/ 0 60000 65536"/>
                    <a:gd name="T9" fmla="*/ 0 w 32950"/>
                    <a:gd name="T10" fmla="*/ 0 h 25966"/>
                    <a:gd name="T11" fmla="*/ 32950 w 32950"/>
                    <a:gd name="T12" fmla="*/ 25966 h 2596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2950" h="25966" fill="none" extrusionOk="0">
                      <a:moveTo>
                        <a:pt x="445" y="25966"/>
                      </a:moveTo>
                      <a:cubicBezTo>
                        <a:pt x="149" y="24529"/>
                        <a:pt x="0" y="23066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608" y="-1"/>
                        <a:pt x="29538" y="1115"/>
                        <a:pt x="32949" y="3222"/>
                      </a:cubicBezTo>
                    </a:path>
                    <a:path w="32950" h="25966" stroke="0" extrusionOk="0">
                      <a:moveTo>
                        <a:pt x="445" y="25966"/>
                      </a:moveTo>
                      <a:cubicBezTo>
                        <a:pt x="149" y="24529"/>
                        <a:pt x="0" y="23066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608" y="-1"/>
                        <a:pt x="29538" y="1115"/>
                        <a:pt x="32949" y="3222"/>
                      </a:cubicBezTo>
                      <a:lnTo>
                        <a:pt x="21600" y="21600"/>
                      </a:lnTo>
                      <a:lnTo>
                        <a:pt x="445" y="25966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6350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89" name="Arc 19"/>
                <p:cNvSpPr>
                  <a:spLocks/>
                </p:cNvSpPr>
                <p:nvPr/>
              </p:nvSpPr>
              <p:spPr bwMode="auto">
                <a:xfrm>
                  <a:off x="682" y="2217"/>
                  <a:ext cx="216" cy="99"/>
                </a:xfrm>
                <a:custGeom>
                  <a:avLst/>
                  <a:gdLst>
                    <a:gd name="T0" fmla="*/ 0 w 32074"/>
                    <a:gd name="T1" fmla="*/ 0 h 22517"/>
                    <a:gd name="T2" fmla="*/ 0 w 32074"/>
                    <a:gd name="T3" fmla="*/ 0 h 22517"/>
                    <a:gd name="T4" fmla="*/ 0 w 32074"/>
                    <a:gd name="T5" fmla="*/ 0 h 22517"/>
                    <a:gd name="T6" fmla="*/ 0 60000 65536"/>
                    <a:gd name="T7" fmla="*/ 0 60000 65536"/>
                    <a:gd name="T8" fmla="*/ 0 60000 65536"/>
                    <a:gd name="T9" fmla="*/ 0 w 32074"/>
                    <a:gd name="T10" fmla="*/ 0 h 22517"/>
                    <a:gd name="T11" fmla="*/ 32074 w 32074"/>
                    <a:gd name="T12" fmla="*/ 22517 h 2251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2074" h="22517" fill="none" extrusionOk="0">
                      <a:moveTo>
                        <a:pt x="32073" y="19807"/>
                      </a:moveTo>
                      <a:cubicBezTo>
                        <a:pt x="28868" y="21584"/>
                        <a:pt x="25264" y="22516"/>
                        <a:pt x="21600" y="22517"/>
                      </a:cubicBezTo>
                      <a:cubicBezTo>
                        <a:pt x="9670" y="22517"/>
                        <a:pt x="0" y="12846"/>
                        <a:pt x="0" y="917"/>
                      </a:cubicBezTo>
                      <a:cubicBezTo>
                        <a:pt x="-1" y="611"/>
                        <a:pt x="6" y="305"/>
                        <a:pt x="19" y="0"/>
                      </a:cubicBezTo>
                    </a:path>
                    <a:path w="32074" h="22517" stroke="0" extrusionOk="0">
                      <a:moveTo>
                        <a:pt x="32073" y="19807"/>
                      </a:moveTo>
                      <a:cubicBezTo>
                        <a:pt x="28868" y="21584"/>
                        <a:pt x="25264" y="22516"/>
                        <a:pt x="21600" y="22517"/>
                      </a:cubicBezTo>
                      <a:cubicBezTo>
                        <a:pt x="9670" y="22517"/>
                        <a:pt x="0" y="12846"/>
                        <a:pt x="0" y="917"/>
                      </a:cubicBezTo>
                      <a:cubicBezTo>
                        <a:pt x="-1" y="611"/>
                        <a:pt x="6" y="305"/>
                        <a:pt x="19" y="0"/>
                      </a:cubicBezTo>
                      <a:lnTo>
                        <a:pt x="21600" y="917"/>
                      </a:lnTo>
                      <a:lnTo>
                        <a:pt x="32073" y="19807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90" name="Arc 20"/>
                <p:cNvSpPr>
                  <a:spLocks/>
                </p:cNvSpPr>
                <p:nvPr/>
              </p:nvSpPr>
              <p:spPr bwMode="auto">
                <a:xfrm>
                  <a:off x="684" y="2217"/>
                  <a:ext cx="213" cy="96"/>
                </a:xfrm>
                <a:custGeom>
                  <a:avLst/>
                  <a:gdLst>
                    <a:gd name="T0" fmla="*/ 0 w 32013"/>
                    <a:gd name="T1" fmla="*/ 0 h 22524"/>
                    <a:gd name="T2" fmla="*/ 0 w 32013"/>
                    <a:gd name="T3" fmla="*/ 0 h 22524"/>
                    <a:gd name="T4" fmla="*/ 0 w 32013"/>
                    <a:gd name="T5" fmla="*/ 0 h 22524"/>
                    <a:gd name="T6" fmla="*/ 0 60000 65536"/>
                    <a:gd name="T7" fmla="*/ 0 60000 65536"/>
                    <a:gd name="T8" fmla="*/ 0 60000 65536"/>
                    <a:gd name="T9" fmla="*/ 0 w 32013"/>
                    <a:gd name="T10" fmla="*/ 0 h 22524"/>
                    <a:gd name="T11" fmla="*/ 32013 w 32013"/>
                    <a:gd name="T12" fmla="*/ 22524 h 2252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2013" h="22524" fill="none" extrusionOk="0">
                      <a:moveTo>
                        <a:pt x="32013" y="19848"/>
                      </a:moveTo>
                      <a:cubicBezTo>
                        <a:pt x="28823" y="21603"/>
                        <a:pt x="25241" y="22523"/>
                        <a:pt x="21600" y="22524"/>
                      </a:cubicBezTo>
                      <a:cubicBezTo>
                        <a:pt x="9670" y="22524"/>
                        <a:pt x="0" y="12853"/>
                        <a:pt x="0" y="924"/>
                      </a:cubicBezTo>
                      <a:cubicBezTo>
                        <a:pt x="-1" y="615"/>
                        <a:pt x="6" y="307"/>
                        <a:pt x="19" y="-1"/>
                      </a:cubicBezTo>
                    </a:path>
                    <a:path w="32013" h="22524" stroke="0" extrusionOk="0">
                      <a:moveTo>
                        <a:pt x="32013" y="19848"/>
                      </a:moveTo>
                      <a:cubicBezTo>
                        <a:pt x="28823" y="21603"/>
                        <a:pt x="25241" y="22523"/>
                        <a:pt x="21600" y="22524"/>
                      </a:cubicBezTo>
                      <a:cubicBezTo>
                        <a:pt x="9670" y="22524"/>
                        <a:pt x="0" y="12853"/>
                        <a:pt x="0" y="924"/>
                      </a:cubicBezTo>
                      <a:cubicBezTo>
                        <a:pt x="-1" y="615"/>
                        <a:pt x="6" y="307"/>
                        <a:pt x="19" y="-1"/>
                      </a:cubicBezTo>
                      <a:lnTo>
                        <a:pt x="21600" y="924"/>
                      </a:lnTo>
                      <a:lnTo>
                        <a:pt x="32013" y="19848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6350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91" name="Arc 21"/>
                <p:cNvSpPr>
                  <a:spLocks/>
                </p:cNvSpPr>
                <p:nvPr/>
              </p:nvSpPr>
              <p:spPr bwMode="auto">
                <a:xfrm>
                  <a:off x="1262" y="1936"/>
                  <a:ext cx="164" cy="120"/>
                </a:xfrm>
                <a:custGeom>
                  <a:avLst/>
                  <a:gdLst>
                    <a:gd name="T0" fmla="*/ 0 w 26077"/>
                    <a:gd name="T1" fmla="*/ 0 h 32051"/>
                    <a:gd name="T2" fmla="*/ 0 w 26077"/>
                    <a:gd name="T3" fmla="*/ 0 h 32051"/>
                    <a:gd name="T4" fmla="*/ 0 w 26077"/>
                    <a:gd name="T5" fmla="*/ 0 h 32051"/>
                    <a:gd name="T6" fmla="*/ 0 60000 65536"/>
                    <a:gd name="T7" fmla="*/ 0 60000 65536"/>
                    <a:gd name="T8" fmla="*/ 0 60000 65536"/>
                    <a:gd name="T9" fmla="*/ 0 w 26077"/>
                    <a:gd name="T10" fmla="*/ 0 h 32051"/>
                    <a:gd name="T11" fmla="*/ 26077 w 26077"/>
                    <a:gd name="T12" fmla="*/ 32051 h 3205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6077" h="32051" fill="none" extrusionOk="0">
                      <a:moveTo>
                        <a:pt x="0" y="469"/>
                      </a:moveTo>
                      <a:cubicBezTo>
                        <a:pt x="1471" y="157"/>
                        <a:pt x="2972" y="-1"/>
                        <a:pt x="4477" y="0"/>
                      </a:cubicBezTo>
                      <a:cubicBezTo>
                        <a:pt x="16406" y="0"/>
                        <a:pt x="26077" y="9670"/>
                        <a:pt x="26077" y="21600"/>
                      </a:cubicBezTo>
                      <a:cubicBezTo>
                        <a:pt x="26077" y="25255"/>
                        <a:pt x="25149" y="28851"/>
                        <a:pt x="23380" y="32051"/>
                      </a:cubicBezTo>
                    </a:path>
                    <a:path w="26077" h="32051" stroke="0" extrusionOk="0">
                      <a:moveTo>
                        <a:pt x="0" y="469"/>
                      </a:moveTo>
                      <a:cubicBezTo>
                        <a:pt x="1471" y="157"/>
                        <a:pt x="2972" y="-1"/>
                        <a:pt x="4477" y="0"/>
                      </a:cubicBezTo>
                      <a:cubicBezTo>
                        <a:pt x="16406" y="0"/>
                        <a:pt x="26077" y="9670"/>
                        <a:pt x="26077" y="21600"/>
                      </a:cubicBezTo>
                      <a:cubicBezTo>
                        <a:pt x="26077" y="25255"/>
                        <a:pt x="25149" y="28851"/>
                        <a:pt x="23380" y="32051"/>
                      </a:cubicBezTo>
                      <a:lnTo>
                        <a:pt x="4477" y="21600"/>
                      </a:lnTo>
                      <a:lnTo>
                        <a:pt x="0" y="46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92" name="Arc 22"/>
                <p:cNvSpPr>
                  <a:spLocks/>
                </p:cNvSpPr>
                <p:nvPr/>
              </p:nvSpPr>
              <p:spPr bwMode="auto">
                <a:xfrm>
                  <a:off x="1263" y="1938"/>
                  <a:ext cx="161" cy="118"/>
                </a:xfrm>
                <a:custGeom>
                  <a:avLst/>
                  <a:gdLst>
                    <a:gd name="T0" fmla="*/ 0 w 26034"/>
                    <a:gd name="T1" fmla="*/ 0 h 32133"/>
                    <a:gd name="T2" fmla="*/ 0 w 26034"/>
                    <a:gd name="T3" fmla="*/ 0 h 32133"/>
                    <a:gd name="T4" fmla="*/ 0 w 26034"/>
                    <a:gd name="T5" fmla="*/ 0 h 32133"/>
                    <a:gd name="T6" fmla="*/ 0 60000 65536"/>
                    <a:gd name="T7" fmla="*/ 0 60000 65536"/>
                    <a:gd name="T8" fmla="*/ 0 60000 65536"/>
                    <a:gd name="T9" fmla="*/ 0 w 26034"/>
                    <a:gd name="T10" fmla="*/ 0 h 32133"/>
                    <a:gd name="T11" fmla="*/ 26034 w 26034"/>
                    <a:gd name="T12" fmla="*/ 32133 h 3213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6034" h="32133" fill="none" extrusionOk="0">
                      <a:moveTo>
                        <a:pt x="-1" y="459"/>
                      </a:moveTo>
                      <a:cubicBezTo>
                        <a:pt x="1458" y="154"/>
                        <a:pt x="2944" y="-1"/>
                        <a:pt x="4434" y="0"/>
                      </a:cubicBezTo>
                      <a:cubicBezTo>
                        <a:pt x="16363" y="0"/>
                        <a:pt x="26034" y="9670"/>
                        <a:pt x="26034" y="21600"/>
                      </a:cubicBezTo>
                      <a:cubicBezTo>
                        <a:pt x="26034" y="25287"/>
                        <a:pt x="25089" y="28913"/>
                        <a:pt x="23291" y="32132"/>
                      </a:cubicBezTo>
                    </a:path>
                    <a:path w="26034" h="32133" stroke="0" extrusionOk="0">
                      <a:moveTo>
                        <a:pt x="-1" y="459"/>
                      </a:moveTo>
                      <a:cubicBezTo>
                        <a:pt x="1458" y="154"/>
                        <a:pt x="2944" y="-1"/>
                        <a:pt x="4434" y="0"/>
                      </a:cubicBezTo>
                      <a:cubicBezTo>
                        <a:pt x="16363" y="0"/>
                        <a:pt x="26034" y="9670"/>
                        <a:pt x="26034" y="21600"/>
                      </a:cubicBezTo>
                      <a:cubicBezTo>
                        <a:pt x="26034" y="25287"/>
                        <a:pt x="25089" y="28913"/>
                        <a:pt x="23291" y="32132"/>
                      </a:cubicBezTo>
                      <a:lnTo>
                        <a:pt x="4434" y="21600"/>
                      </a:lnTo>
                      <a:lnTo>
                        <a:pt x="-1" y="45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6350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93" name="Arc 23"/>
                <p:cNvSpPr>
                  <a:spLocks/>
                </p:cNvSpPr>
                <p:nvPr/>
              </p:nvSpPr>
              <p:spPr bwMode="auto">
                <a:xfrm>
                  <a:off x="1308" y="2056"/>
                  <a:ext cx="156" cy="119"/>
                </a:xfrm>
                <a:custGeom>
                  <a:avLst/>
                  <a:gdLst>
                    <a:gd name="T0" fmla="*/ 0 w 21600"/>
                    <a:gd name="T1" fmla="*/ 0 h 29154"/>
                    <a:gd name="T2" fmla="*/ 0 w 21600"/>
                    <a:gd name="T3" fmla="*/ 0 h 29154"/>
                    <a:gd name="T4" fmla="*/ 0 w 21600"/>
                    <a:gd name="T5" fmla="*/ 0 h 29154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9154"/>
                    <a:gd name="T11" fmla="*/ 21600 w 21600"/>
                    <a:gd name="T12" fmla="*/ 29154 h 2915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9154" fill="none" extrusionOk="0">
                      <a:moveTo>
                        <a:pt x="13494" y="-1"/>
                      </a:moveTo>
                      <a:cubicBezTo>
                        <a:pt x="18617" y="4098"/>
                        <a:pt x="21600" y="10304"/>
                        <a:pt x="21600" y="16866"/>
                      </a:cubicBezTo>
                      <a:cubicBezTo>
                        <a:pt x="21600" y="21256"/>
                        <a:pt x="20261" y="25543"/>
                        <a:pt x="17764" y="29154"/>
                      </a:cubicBezTo>
                    </a:path>
                    <a:path w="21600" h="29154" stroke="0" extrusionOk="0">
                      <a:moveTo>
                        <a:pt x="13494" y="-1"/>
                      </a:moveTo>
                      <a:cubicBezTo>
                        <a:pt x="18617" y="4098"/>
                        <a:pt x="21600" y="10304"/>
                        <a:pt x="21600" y="16866"/>
                      </a:cubicBezTo>
                      <a:cubicBezTo>
                        <a:pt x="21600" y="21256"/>
                        <a:pt x="20261" y="25543"/>
                        <a:pt x="17764" y="29154"/>
                      </a:cubicBezTo>
                      <a:lnTo>
                        <a:pt x="0" y="16866"/>
                      </a:lnTo>
                      <a:lnTo>
                        <a:pt x="13494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94" name="Arc 24"/>
                <p:cNvSpPr>
                  <a:spLocks/>
                </p:cNvSpPr>
                <p:nvPr/>
              </p:nvSpPr>
              <p:spPr bwMode="auto">
                <a:xfrm>
                  <a:off x="1308" y="2057"/>
                  <a:ext cx="154" cy="117"/>
                </a:xfrm>
                <a:custGeom>
                  <a:avLst/>
                  <a:gdLst>
                    <a:gd name="T0" fmla="*/ 0 w 21600"/>
                    <a:gd name="T1" fmla="*/ 0 h 29302"/>
                    <a:gd name="T2" fmla="*/ 0 w 21600"/>
                    <a:gd name="T3" fmla="*/ 0 h 29302"/>
                    <a:gd name="T4" fmla="*/ 0 w 21600"/>
                    <a:gd name="T5" fmla="*/ 0 h 29302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9302"/>
                    <a:gd name="T11" fmla="*/ 21600 w 21600"/>
                    <a:gd name="T12" fmla="*/ 29302 h 2930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9302" fill="none" extrusionOk="0">
                      <a:moveTo>
                        <a:pt x="13412" y="0"/>
                      </a:moveTo>
                      <a:cubicBezTo>
                        <a:pt x="18584" y="4097"/>
                        <a:pt x="21600" y="10333"/>
                        <a:pt x="21600" y="16931"/>
                      </a:cubicBezTo>
                      <a:cubicBezTo>
                        <a:pt x="21600" y="21356"/>
                        <a:pt x="20240" y="25674"/>
                        <a:pt x="17706" y="29301"/>
                      </a:cubicBezTo>
                    </a:path>
                    <a:path w="21600" h="29302" stroke="0" extrusionOk="0">
                      <a:moveTo>
                        <a:pt x="13412" y="0"/>
                      </a:moveTo>
                      <a:cubicBezTo>
                        <a:pt x="18584" y="4097"/>
                        <a:pt x="21600" y="10333"/>
                        <a:pt x="21600" y="16931"/>
                      </a:cubicBezTo>
                      <a:cubicBezTo>
                        <a:pt x="21600" y="21356"/>
                        <a:pt x="20240" y="25674"/>
                        <a:pt x="17706" y="29301"/>
                      </a:cubicBezTo>
                      <a:lnTo>
                        <a:pt x="0" y="16931"/>
                      </a:lnTo>
                      <a:lnTo>
                        <a:pt x="13412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6350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95" name="Arc 25"/>
                <p:cNvSpPr>
                  <a:spLocks/>
                </p:cNvSpPr>
                <p:nvPr/>
              </p:nvSpPr>
              <p:spPr bwMode="auto">
                <a:xfrm>
                  <a:off x="1257" y="2176"/>
                  <a:ext cx="183" cy="172"/>
                </a:xfrm>
                <a:custGeom>
                  <a:avLst/>
                  <a:gdLst>
                    <a:gd name="T0" fmla="*/ 0 w 28724"/>
                    <a:gd name="T1" fmla="*/ 0 h 27592"/>
                    <a:gd name="T2" fmla="*/ 0 w 28724"/>
                    <a:gd name="T3" fmla="*/ 0 h 27592"/>
                    <a:gd name="T4" fmla="*/ 0 w 28724"/>
                    <a:gd name="T5" fmla="*/ 0 h 27592"/>
                    <a:gd name="T6" fmla="*/ 0 60000 65536"/>
                    <a:gd name="T7" fmla="*/ 0 60000 65536"/>
                    <a:gd name="T8" fmla="*/ 0 60000 65536"/>
                    <a:gd name="T9" fmla="*/ 0 w 28724"/>
                    <a:gd name="T10" fmla="*/ 0 h 27592"/>
                    <a:gd name="T11" fmla="*/ 28724 w 28724"/>
                    <a:gd name="T12" fmla="*/ 27592 h 2759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724" h="27592" fill="none" extrusionOk="0">
                      <a:moveTo>
                        <a:pt x="27876" y="-1"/>
                      </a:moveTo>
                      <a:cubicBezTo>
                        <a:pt x="28438" y="1947"/>
                        <a:pt x="28724" y="3964"/>
                        <a:pt x="28724" y="5992"/>
                      </a:cubicBezTo>
                      <a:cubicBezTo>
                        <a:pt x="28724" y="17921"/>
                        <a:pt x="19053" y="27592"/>
                        <a:pt x="7124" y="27592"/>
                      </a:cubicBezTo>
                      <a:cubicBezTo>
                        <a:pt x="4698" y="27592"/>
                        <a:pt x="2289" y="27183"/>
                        <a:pt x="-1" y="26383"/>
                      </a:cubicBezTo>
                    </a:path>
                    <a:path w="28724" h="27592" stroke="0" extrusionOk="0">
                      <a:moveTo>
                        <a:pt x="27876" y="-1"/>
                      </a:moveTo>
                      <a:cubicBezTo>
                        <a:pt x="28438" y="1947"/>
                        <a:pt x="28724" y="3964"/>
                        <a:pt x="28724" y="5992"/>
                      </a:cubicBezTo>
                      <a:cubicBezTo>
                        <a:pt x="28724" y="17921"/>
                        <a:pt x="19053" y="27592"/>
                        <a:pt x="7124" y="27592"/>
                      </a:cubicBezTo>
                      <a:cubicBezTo>
                        <a:pt x="4698" y="27592"/>
                        <a:pt x="2289" y="27183"/>
                        <a:pt x="-1" y="26383"/>
                      </a:cubicBezTo>
                      <a:lnTo>
                        <a:pt x="7124" y="5992"/>
                      </a:lnTo>
                      <a:lnTo>
                        <a:pt x="27876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96" name="Arc 26"/>
                <p:cNvSpPr>
                  <a:spLocks/>
                </p:cNvSpPr>
                <p:nvPr/>
              </p:nvSpPr>
              <p:spPr bwMode="auto">
                <a:xfrm>
                  <a:off x="1257" y="2176"/>
                  <a:ext cx="180" cy="169"/>
                </a:xfrm>
                <a:custGeom>
                  <a:avLst/>
                  <a:gdLst>
                    <a:gd name="T0" fmla="*/ 0 w 28722"/>
                    <a:gd name="T1" fmla="*/ 0 h 27594"/>
                    <a:gd name="T2" fmla="*/ 0 w 28722"/>
                    <a:gd name="T3" fmla="*/ 0 h 27594"/>
                    <a:gd name="T4" fmla="*/ 0 w 28722"/>
                    <a:gd name="T5" fmla="*/ 0 h 27594"/>
                    <a:gd name="T6" fmla="*/ 0 60000 65536"/>
                    <a:gd name="T7" fmla="*/ 0 60000 65536"/>
                    <a:gd name="T8" fmla="*/ 0 60000 65536"/>
                    <a:gd name="T9" fmla="*/ 0 w 28722"/>
                    <a:gd name="T10" fmla="*/ 0 h 27594"/>
                    <a:gd name="T11" fmla="*/ 28722 w 28722"/>
                    <a:gd name="T12" fmla="*/ 27594 h 2759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722" h="27594" fill="none" extrusionOk="0">
                      <a:moveTo>
                        <a:pt x="27873" y="0"/>
                      </a:moveTo>
                      <a:cubicBezTo>
                        <a:pt x="28436" y="1948"/>
                        <a:pt x="28722" y="3966"/>
                        <a:pt x="28722" y="5994"/>
                      </a:cubicBezTo>
                      <a:cubicBezTo>
                        <a:pt x="28722" y="17923"/>
                        <a:pt x="19051" y="27594"/>
                        <a:pt x="7122" y="27594"/>
                      </a:cubicBezTo>
                      <a:cubicBezTo>
                        <a:pt x="4697" y="27594"/>
                        <a:pt x="2289" y="27185"/>
                        <a:pt x="-1" y="26386"/>
                      </a:cubicBezTo>
                    </a:path>
                    <a:path w="28722" h="27594" stroke="0" extrusionOk="0">
                      <a:moveTo>
                        <a:pt x="27873" y="0"/>
                      </a:moveTo>
                      <a:cubicBezTo>
                        <a:pt x="28436" y="1948"/>
                        <a:pt x="28722" y="3966"/>
                        <a:pt x="28722" y="5994"/>
                      </a:cubicBezTo>
                      <a:cubicBezTo>
                        <a:pt x="28722" y="17923"/>
                        <a:pt x="19051" y="27594"/>
                        <a:pt x="7122" y="27594"/>
                      </a:cubicBezTo>
                      <a:cubicBezTo>
                        <a:pt x="4697" y="27594"/>
                        <a:pt x="2289" y="27185"/>
                        <a:pt x="-1" y="26386"/>
                      </a:cubicBezTo>
                      <a:lnTo>
                        <a:pt x="7122" y="5994"/>
                      </a:lnTo>
                      <a:lnTo>
                        <a:pt x="27873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6350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97" name="Arc 27"/>
                <p:cNvSpPr>
                  <a:spLocks/>
                </p:cNvSpPr>
                <p:nvPr/>
              </p:nvSpPr>
              <p:spPr bwMode="auto">
                <a:xfrm>
                  <a:off x="628" y="2055"/>
                  <a:ext cx="99" cy="165"/>
                </a:xfrm>
                <a:custGeom>
                  <a:avLst/>
                  <a:gdLst>
                    <a:gd name="T0" fmla="*/ 0 w 21600"/>
                    <a:gd name="T1" fmla="*/ 0 h 41258"/>
                    <a:gd name="T2" fmla="*/ 0 w 21600"/>
                    <a:gd name="T3" fmla="*/ 0 h 41258"/>
                    <a:gd name="T4" fmla="*/ 0 w 21600"/>
                    <a:gd name="T5" fmla="*/ 0 h 41258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258"/>
                    <a:gd name="T11" fmla="*/ 21600 w 21600"/>
                    <a:gd name="T12" fmla="*/ 41258 h 4125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258" fill="none" extrusionOk="0">
                      <a:moveTo>
                        <a:pt x="12768" y="41257"/>
                      </a:moveTo>
                      <a:cubicBezTo>
                        <a:pt x="4999" y="37777"/>
                        <a:pt x="0" y="30058"/>
                        <a:pt x="0" y="21546"/>
                      </a:cubicBezTo>
                      <a:cubicBezTo>
                        <a:pt x="-1" y="10211"/>
                        <a:pt x="8761" y="804"/>
                        <a:pt x="20068" y="0"/>
                      </a:cubicBezTo>
                    </a:path>
                    <a:path w="21600" h="41258" stroke="0" extrusionOk="0">
                      <a:moveTo>
                        <a:pt x="12768" y="41257"/>
                      </a:moveTo>
                      <a:cubicBezTo>
                        <a:pt x="4999" y="37777"/>
                        <a:pt x="0" y="30058"/>
                        <a:pt x="0" y="21546"/>
                      </a:cubicBezTo>
                      <a:cubicBezTo>
                        <a:pt x="-1" y="10211"/>
                        <a:pt x="8761" y="804"/>
                        <a:pt x="20068" y="0"/>
                      </a:cubicBezTo>
                      <a:lnTo>
                        <a:pt x="21600" y="21546"/>
                      </a:lnTo>
                      <a:lnTo>
                        <a:pt x="12768" y="41257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98" name="Arc 28"/>
                <p:cNvSpPr>
                  <a:spLocks/>
                </p:cNvSpPr>
                <p:nvPr/>
              </p:nvSpPr>
              <p:spPr bwMode="auto">
                <a:xfrm>
                  <a:off x="630" y="2057"/>
                  <a:ext cx="97" cy="161"/>
                </a:xfrm>
                <a:custGeom>
                  <a:avLst/>
                  <a:gdLst>
                    <a:gd name="T0" fmla="*/ 0 w 21600"/>
                    <a:gd name="T1" fmla="*/ 0 h 41268"/>
                    <a:gd name="T2" fmla="*/ 0 w 21600"/>
                    <a:gd name="T3" fmla="*/ 0 h 41268"/>
                    <a:gd name="T4" fmla="*/ 0 w 21600"/>
                    <a:gd name="T5" fmla="*/ 0 h 41268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268"/>
                    <a:gd name="T11" fmla="*/ 21600 w 21600"/>
                    <a:gd name="T12" fmla="*/ 41268 h 4126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268" fill="none" extrusionOk="0">
                      <a:moveTo>
                        <a:pt x="12790" y="41267"/>
                      </a:moveTo>
                      <a:cubicBezTo>
                        <a:pt x="5009" y="37792"/>
                        <a:pt x="0" y="30067"/>
                        <a:pt x="0" y="21546"/>
                      </a:cubicBezTo>
                      <a:cubicBezTo>
                        <a:pt x="-1" y="10209"/>
                        <a:pt x="8763" y="802"/>
                        <a:pt x="20072" y="0"/>
                      </a:cubicBezTo>
                    </a:path>
                    <a:path w="21600" h="41268" stroke="0" extrusionOk="0">
                      <a:moveTo>
                        <a:pt x="12790" y="41267"/>
                      </a:moveTo>
                      <a:cubicBezTo>
                        <a:pt x="5009" y="37792"/>
                        <a:pt x="0" y="30067"/>
                        <a:pt x="0" y="21546"/>
                      </a:cubicBezTo>
                      <a:cubicBezTo>
                        <a:pt x="-1" y="10209"/>
                        <a:pt x="8763" y="802"/>
                        <a:pt x="20072" y="0"/>
                      </a:cubicBezTo>
                      <a:lnTo>
                        <a:pt x="21600" y="21546"/>
                      </a:lnTo>
                      <a:lnTo>
                        <a:pt x="12790" y="41267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6350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99" name="Arc 29"/>
                <p:cNvSpPr>
                  <a:spLocks/>
                </p:cNvSpPr>
                <p:nvPr/>
              </p:nvSpPr>
              <p:spPr bwMode="auto">
                <a:xfrm>
                  <a:off x="890" y="2279"/>
                  <a:ext cx="375" cy="100"/>
                </a:xfrm>
                <a:custGeom>
                  <a:avLst/>
                  <a:gdLst>
                    <a:gd name="T0" fmla="*/ 0 w 39085"/>
                    <a:gd name="T1" fmla="*/ 0 h 21600"/>
                    <a:gd name="T2" fmla="*/ 0 w 39085"/>
                    <a:gd name="T3" fmla="*/ 0 h 21600"/>
                    <a:gd name="T4" fmla="*/ 0 w 39085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9085"/>
                    <a:gd name="T10" fmla="*/ 0 h 21600"/>
                    <a:gd name="T11" fmla="*/ 39085 w 39085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085" h="21600" fill="none" extrusionOk="0">
                      <a:moveTo>
                        <a:pt x="39085" y="12120"/>
                      </a:moveTo>
                      <a:cubicBezTo>
                        <a:pt x="35065" y="18049"/>
                        <a:pt x="28368" y="21599"/>
                        <a:pt x="21206" y="21600"/>
                      </a:cubicBezTo>
                      <a:cubicBezTo>
                        <a:pt x="10860" y="21600"/>
                        <a:pt x="1967" y="14264"/>
                        <a:pt x="0" y="4107"/>
                      </a:cubicBezTo>
                    </a:path>
                    <a:path w="39085" h="21600" stroke="0" extrusionOk="0">
                      <a:moveTo>
                        <a:pt x="39085" y="12120"/>
                      </a:moveTo>
                      <a:cubicBezTo>
                        <a:pt x="35065" y="18049"/>
                        <a:pt x="28368" y="21599"/>
                        <a:pt x="21206" y="21600"/>
                      </a:cubicBezTo>
                      <a:cubicBezTo>
                        <a:pt x="10860" y="21600"/>
                        <a:pt x="1967" y="14264"/>
                        <a:pt x="0" y="4107"/>
                      </a:cubicBezTo>
                      <a:lnTo>
                        <a:pt x="21206" y="0"/>
                      </a:lnTo>
                      <a:lnTo>
                        <a:pt x="39085" y="1212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200" name="Arc 30"/>
                <p:cNvSpPr>
                  <a:spLocks/>
                </p:cNvSpPr>
                <p:nvPr/>
              </p:nvSpPr>
              <p:spPr bwMode="auto">
                <a:xfrm>
                  <a:off x="892" y="2279"/>
                  <a:ext cx="370" cy="98"/>
                </a:xfrm>
                <a:custGeom>
                  <a:avLst/>
                  <a:gdLst>
                    <a:gd name="T0" fmla="*/ 0 w 39018"/>
                    <a:gd name="T1" fmla="*/ 0 h 21600"/>
                    <a:gd name="T2" fmla="*/ 0 w 39018"/>
                    <a:gd name="T3" fmla="*/ 0 h 21600"/>
                    <a:gd name="T4" fmla="*/ 0 w 39018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9018"/>
                    <a:gd name="T10" fmla="*/ 0 h 21600"/>
                    <a:gd name="T11" fmla="*/ 39018 w 39018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018" h="21600" fill="none" extrusionOk="0">
                      <a:moveTo>
                        <a:pt x="39017" y="12206"/>
                      </a:moveTo>
                      <a:cubicBezTo>
                        <a:pt x="34990" y="18085"/>
                        <a:pt x="28323" y="21599"/>
                        <a:pt x="21198" y="21600"/>
                      </a:cubicBezTo>
                      <a:cubicBezTo>
                        <a:pt x="10868" y="21600"/>
                        <a:pt x="1984" y="14286"/>
                        <a:pt x="0" y="4149"/>
                      </a:cubicBezTo>
                    </a:path>
                    <a:path w="39018" h="21600" stroke="0" extrusionOk="0">
                      <a:moveTo>
                        <a:pt x="39017" y="12206"/>
                      </a:moveTo>
                      <a:cubicBezTo>
                        <a:pt x="34990" y="18085"/>
                        <a:pt x="28323" y="21599"/>
                        <a:pt x="21198" y="21600"/>
                      </a:cubicBezTo>
                      <a:cubicBezTo>
                        <a:pt x="10868" y="21600"/>
                        <a:pt x="1984" y="14286"/>
                        <a:pt x="0" y="4149"/>
                      </a:cubicBezTo>
                      <a:lnTo>
                        <a:pt x="21198" y="0"/>
                      </a:lnTo>
                      <a:lnTo>
                        <a:pt x="39017" y="12206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6350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</p:grpSp>
          <p:sp>
            <p:nvSpPr>
              <p:cNvPr id="81037" name="Freeform 31"/>
              <p:cNvSpPr>
                <a:spLocks/>
              </p:cNvSpPr>
              <p:nvPr/>
            </p:nvSpPr>
            <p:spPr bwMode="auto">
              <a:xfrm>
                <a:off x="1628" y="398"/>
                <a:ext cx="365" cy="183"/>
              </a:xfrm>
              <a:custGeom>
                <a:avLst/>
                <a:gdLst>
                  <a:gd name="T0" fmla="*/ 0 w 1460"/>
                  <a:gd name="T1" fmla="*/ 0 h 730"/>
                  <a:gd name="T2" fmla="*/ 0 w 1460"/>
                  <a:gd name="T3" fmla="*/ 0 h 730"/>
                  <a:gd name="T4" fmla="*/ 0 w 1460"/>
                  <a:gd name="T5" fmla="*/ 0 h 730"/>
                  <a:gd name="T6" fmla="*/ 0 w 1460"/>
                  <a:gd name="T7" fmla="*/ 0 h 7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60"/>
                  <a:gd name="T13" fmla="*/ 0 h 730"/>
                  <a:gd name="T14" fmla="*/ 1460 w 1460"/>
                  <a:gd name="T15" fmla="*/ 730 h 7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60" h="730">
                    <a:moveTo>
                      <a:pt x="177" y="0"/>
                    </a:moveTo>
                    <a:lnTo>
                      <a:pt x="1460" y="0"/>
                    </a:lnTo>
                    <a:lnTo>
                      <a:pt x="726" y="730"/>
                    </a:lnTo>
                    <a:lnTo>
                      <a:pt x="0" y="8"/>
                    </a:lnTo>
                  </a:path>
                </a:pathLst>
              </a:custGeom>
              <a:noFill/>
              <a:ln w="9525">
                <a:solidFill>
                  <a:srgbClr val="CF0E3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grpSp>
            <p:nvGrpSpPr>
              <p:cNvPr id="81038" name="Group 32"/>
              <p:cNvGrpSpPr>
                <a:grpSpLocks/>
              </p:cNvGrpSpPr>
              <p:nvPr/>
            </p:nvGrpSpPr>
            <p:grpSpPr bwMode="auto">
              <a:xfrm>
                <a:off x="1927" y="332"/>
                <a:ext cx="171" cy="169"/>
                <a:chOff x="1179" y="1966"/>
                <a:chExt cx="171" cy="169"/>
              </a:xfrm>
            </p:grpSpPr>
            <p:sp>
              <p:nvSpPr>
                <p:cNvPr id="81165" name="Freeform 33"/>
                <p:cNvSpPr>
                  <a:spLocks/>
                </p:cNvSpPr>
                <p:nvPr/>
              </p:nvSpPr>
              <p:spPr bwMode="auto">
                <a:xfrm>
                  <a:off x="1203" y="2068"/>
                  <a:ext cx="145" cy="18"/>
                </a:xfrm>
                <a:custGeom>
                  <a:avLst/>
                  <a:gdLst>
                    <a:gd name="T0" fmla="*/ 0 w 581"/>
                    <a:gd name="T1" fmla="*/ 0 h 72"/>
                    <a:gd name="T2" fmla="*/ 0 w 581"/>
                    <a:gd name="T3" fmla="*/ 0 h 72"/>
                    <a:gd name="T4" fmla="*/ 0 w 581"/>
                    <a:gd name="T5" fmla="*/ 0 h 72"/>
                    <a:gd name="T6" fmla="*/ 0 w 581"/>
                    <a:gd name="T7" fmla="*/ 0 h 72"/>
                    <a:gd name="T8" fmla="*/ 0 w 581"/>
                    <a:gd name="T9" fmla="*/ 0 h 7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81"/>
                    <a:gd name="T16" fmla="*/ 0 h 72"/>
                    <a:gd name="T17" fmla="*/ 581 w 581"/>
                    <a:gd name="T18" fmla="*/ 72 h 7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81" h="72">
                      <a:moveTo>
                        <a:pt x="0" y="72"/>
                      </a:moveTo>
                      <a:lnTo>
                        <a:pt x="73" y="0"/>
                      </a:lnTo>
                      <a:lnTo>
                        <a:pt x="581" y="0"/>
                      </a:lnTo>
                      <a:lnTo>
                        <a:pt x="517" y="72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66" name="Freeform 34"/>
                <p:cNvSpPr>
                  <a:spLocks/>
                </p:cNvSpPr>
                <p:nvPr/>
              </p:nvSpPr>
              <p:spPr bwMode="auto">
                <a:xfrm>
                  <a:off x="1205" y="2070"/>
                  <a:ext cx="145" cy="18"/>
                </a:xfrm>
                <a:custGeom>
                  <a:avLst/>
                  <a:gdLst>
                    <a:gd name="T0" fmla="*/ 0 w 581"/>
                    <a:gd name="T1" fmla="*/ 0 h 72"/>
                    <a:gd name="T2" fmla="*/ 0 w 581"/>
                    <a:gd name="T3" fmla="*/ 0 h 72"/>
                    <a:gd name="T4" fmla="*/ 0 w 581"/>
                    <a:gd name="T5" fmla="*/ 0 h 72"/>
                    <a:gd name="T6" fmla="*/ 0 w 581"/>
                    <a:gd name="T7" fmla="*/ 0 h 72"/>
                    <a:gd name="T8" fmla="*/ 0 w 581"/>
                    <a:gd name="T9" fmla="*/ 0 h 7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81"/>
                    <a:gd name="T16" fmla="*/ 0 h 72"/>
                    <a:gd name="T17" fmla="*/ 581 w 581"/>
                    <a:gd name="T18" fmla="*/ 72 h 7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81" h="72">
                      <a:moveTo>
                        <a:pt x="0" y="72"/>
                      </a:moveTo>
                      <a:lnTo>
                        <a:pt x="73" y="0"/>
                      </a:lnTo>
                      <a:lnTo>
                        <a:pt x="581" y="0"/>
                      </a:lnTo>
                      <a:lnTo>
                        <a:pt x="517" y="72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67" name="Rectangle 35"/>
                <p:cNvSpPr>
                  <a:spLocks noChangeArrowheads="1"/>
                </p:cNvSpPr>
                <p:nvPr/>
              </p:nvSpPr>
              <p:spPr bwMode="auto">
                <a:xfrm>
                  <a:off x="1203" y="2086"/>
                  <a:ext cx="129" cy="22"/>
                </a:xfrm>
                <a:prstGeom prst="rect">
                  <a:avLst/>
                </a:prstGeom>
                <a:solidFill>
                  <a:srgbClr val="B7B7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168" name="Rectangle 36"/>
                <p:cNvSpPr>
                  <a:spLocks noChangeArrowheads="1"/>
                </p:cNvSpPr>
                <p:nvPr/>
              </p:nvSpPr>
              <p:spPr bwMode="auto">
                <a:xfrm>
                  <a:off x="1204" y="2087"/>
                  <a:ext cx="127" cy="20"/>
                </a:xfrm>
                <a:prstGeom prst="rect">
                  <a:avLst/>
                </a:prstGeom>
                <a:solidFill>
                  <a:srgbClr val="B7B79D"/>
                </a:solidFill>
                <a:ln w="3175">
                  <a:solidFill>
                    <a:srgbClr val="49493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169" name="Freeform 37"/>
                <p:cNvSpPr>
                  <a:spLocks/>
                </p:cNvSpPr>
                <p:nvPr/>
              </p:nvSpPr>
              <p:spPr bwMode="auto">
                <a:xfrm>
                  <a:off x="1332" y="2068"/>
                  <a:ext cx="16" cy="40"/>
                </a:xfrm>
                <a:custGeom>
                  <a:avLst/>
                  <a:gdLst>
                    <a:gd name="T0" fmla="*/ 0 w 64"/>
                    <a:gd name="T1" fmla="*/ 0 h 160"/>
                    <a:gd name="T2" fmla="*/ 0 w 64"/>
                    <a:gd name="T3" fmla="*/ 0 h 160"/>
                    <a:gd name="T4" fmla="*/ 0 w 64"/>
                    <a:gd name="T5" fmla="*/ 0 h 160"/>
                    <a:gd name="T6" fmla="*/ 0 w 64"/>
                    <a:gd name="T7" fmla="*/ 0 h 160"/>
                    <a:gd name="T8" fmla="*/ 0 w 64"/>
                    <a:gd name="T9" fmla="*/ 0 h 16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4"/>
                    <a:gd name="T16" fmla="*/ 0 h 160"/>
                    <a:gd name="T17" fmla="*/ 64 w 64"/>
                    <a:gd name="T18" fmla="*/ 160 h 16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4" h="160">
                      <a:moveTo>
                        <a:pt x="0" y="160"/>
                      </a:moveTo>
                      <a:lnTo>
                        <a:pt x="64" y="96"/>
                      </a:lnTo>
                      <a:lnTo>
                        <a:pt x="64" y="0"/>
                      </a:lnTo>
                      <a:lnTo>
                        <a:pt x="0" y="72"/>
                      </a:lnTo>
                      <a:lnTo>
                        <a:pt x="0" y="160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70" name="Freeform 38"/>
                <p:cNvSpPr>
                  <a:spLocks/>
                </p:cNvSpPr>
                <p:nvPr/>
              </p:nvSpPr>
              <p:spPr bwMode="auto">
                <a:xfrm>
                  <a:off x="1332" y="2068"/>
                  <a:ext cx="16" cy="40"/>
                </a:xfrm>
                <a:custGeom>
                  <a:avLst/>
                  <a:gdLst>
                    <a:gd name="T0" fmla="*/ 0 w 64"/>
                    <a:gd name="T1" fmla="*/ 0 h 160"/>
                    <a:gd name="T2" fmla="*/ 0 w 64"/>
                    <a:gd name="T3" fmla="*/ 0 h 160"/>
                    <a:gd name="T4" fmla="*/ 0 w 64"/>
                    <a:gd name="T5" fmla="*/ 0 h 160"/>
                    <a:gd name="T6" fmla="*/ 0 w 64"/>
                    <a:gd name="T7" fmla="*/ 0 h 160"/>
                    <a:gd name="T8" fmla="*/ 0 w 64"/>
                    <a:gd name="T9" fmla="*/ 0 h 16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4"/>
                    <a:gd name="T16" fmla="*/ 0 h 160"/>
                    <a:gd name="T17" fmla="*/ 64 w 64"/>
                    <a:gd name="T18" fmla="*/ 160 h 16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4" h="160">
                      <a:moveTo>
                        <a:pt x="0" y="160"/>
                      </a:moveTo>
                      <a:lnTo>
                        <a:pt x="64" y="96"/>
                      </a:lnTo>
                      <a:lnTo>
                        <a:pt x="64" y="0"/>
                      </a:lnTo>
                      <a:lnTo>
                        <a:pt x="0" y="72"/>
                      </a:lnTo>
                      <a:lnTo>
                        <a:pt x="0" y="160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71" name="Freeform 39"/>
                <p:cNvSpPr>
                  <a:spLocks/>
                </p:cNvSpPr>
                <p:nvPr/>
              </p:nvSpPr>
              <p:spPr bwMode="auto">
                <a:xfrm>
                  <a:off x="1207" y="2068"/>
                  <a:ext cx="139" cy="14"/>
                </a:xfrm>
                <a:custGeom>
                  <a:avLst/>
                  <a:gdLst>
                    <a:gd name="T0" fmla="*/ 0 w 557"/>
                    <a:gd name="T1" fmla="*/ 0 h 56"/>
                    <a:gd name="T2" fmla="*/ 0 w 557"/>
                    <a:gd name="T3" fmla="*/ 0 h 56"/>
                    <a:gd name="T4" fmla="*/ 0 w 557"/>
                    <a:gd name="T5" fmla="*/ 0 h 56"/>
                    <a:gd name="T6" fmla="*/ 0 w 557"/>
                    <a:gd name="T7" fmla="*/ 0 h 56"/>
                    <a:gd name="T8" fmla="*/ 0 w 557"/>
                    <a:gd name="T9" fmla="*/ 0 h 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57"/>
                    <a:gd name="T16" fmla="*/ 0 h 56"/>
                    <a:gd name="T17" fmla="*/ 557 w 557"/>
                    <a:gd name="T18" fmla="*/ 56 h 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57" h="56">
                      <a:moveTo>
                        <a:pt x="0" y="56"/>
                      </a:moveTo>
                      <a:lnTo>
                        <a:pt x="57" y="0"/>
                      </a:lnTo>
                      <a:lnTo>
                        <a:pt x="557" y="0"/>
                      </a:lnTo>
                      <a:lnTo>
                        <a:pt x="509" y="56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72" name="Freeform 40"/>
                <p:cNvSpPr>
                  <a:spLocks/>
                </p:cNvSpPr>
                <p:nvPr/>
              </p:nvSpPr>
              <p:spPr bwMode="auto">
                <a:xfrm>
                  <a:off x="1207" y="2068"/>
                  <a:ext cx="139" cy="14"/>
                </a:xfrm>
                <a:custGeom>
                  <a:avLst/>
                  <a:gdLst>
                    <a:gd name="T0" fmla="*/ 0 w 557"/>
                    <a:gd name="T1" fmla="*/ 0 h 56"/>
                    <a:gd name="T2" fmla="*/ 0 w 557"/>
                    <a:gd name="T3" fmla="*/ 0 h 56"/>
                    <a:gd name="T4" fmla="*/ 0 w 557"/>
                    <a:gd name="T5" fmla="*/ 0 h 56"/>
                    <a:gd name="T6" fmla="*/ 0 w 557"/>
                    <a:gd name="T7" fmla="*/ 0 h 56"/>
                    <a:gd name="T8" fmla="*/ 0 w 557"/>
                    <a:gd name="T9" fmla="*/ 0 h 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57"/>
                    <a:gd name="T16" fmla="*/ 0 h 56"/>
                    <a:gd name="T17" fmla="*/ 557 w 557"/>
                    <a:gd name="T18" fmla="*/ 56 h 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57" h="56">
                      <a:moveTo>
                        <a:pt x="0" y="56"/>
                      </a:moveTo>
                      <a:lnTo>
                        <a:pt x="57" y="0"/>
                      </a:lnTo>
                      <a:lnTo>
                        <a:pt x="557" y="0"/>
                      </a:lnTo>
                      <a:lnTo>
                        <a:pt x="509" y="56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73" name="Freeform 41"/>
                <p:cNvSpPr>
                  <a:spLocks/>
                </p:cNvSpPr>
                <p:nvPr/>
              </p:nvSpPr>
              <p:spPr bwMode="auto">
                <a:xfrm>
                  <a:off x="1205" y="1966"/>
                  <a:ext cx="141" cy="14"/>
                </a:xfrm>
                <a:custGeom>
                  <a:avLst/>
                  <a:gdLst>
                    <a:gd name="T0" fmla="*/ 0 w 565"/>
                    <a:gd name="T1" fmla="*/ 0 h 56"/>
                    <a:gd name="T2" fmla="*/ 0 w 565"/>
                    <a:gd name="T3" fmla="*/ 0 h 56"/>
                    <a:gd name="T4" fmla="*/ 0 w 565"/>
                    <a:gd name="T5" fmla="*/ 0 h 56"/>
                    <a:gd name="T6" fmla="*/ 0 w 565"/>
                    <a:gd name="T7" fmla="*/ 0 h 56"/>
                    <a:gd name="T8" fmla="*/ 0 w 565"/>
                    <a:gd name="T9" fmla="*/ 0 h 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65"/>
                    <a:gd name="T16" fmla="*/ 0 h 56"/>
                    <a:gd name="T17" fmla="*/ 565 w 565"/>
                    <a:gd name="T18" fmla="*/ 56 h 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65" h="56">
                      <a:moveTo>
                        <a:pt x="0" y="56"/>
                      </a:moveTo>
                      <a:lnTo>
                        <a:pt x="49" y="0"/>
                      </a:lnTo>
                      <a:lnTo>
                        <a:pt x="565" y="0"/>
                      </a:lnTo>
                      <a:lnTo>
                        <a:pt x="509" y="56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74" name="Freeform 42"/>
                <p:cNvSpPr>
                  <a:spLocks/>
                </p:cNvSpPr>
                <p:nvPr/>
              </p:nvSpPr>
              <p:spPr bwMode="auto">
                <a:xfrm>
                  <a:off x="1205" y="1966"/>
                  <a:ext cx="141" cy="14"/>
                </a:xfrm>
                <a:custGeom>
                  <a:avLst/>
                  <a:gdLst>
                    <a:gd name="T0" fmla="*/ 0 w 565"/>
                    <a:gd name="T1" fmla="*/ 0 h 56"/>
                    <a:gd name="T2" fmla="*/ 0 w 565"/>
                    <a:gd name="T3" fmla="*/ 0 h 56"/>
                    <a:gd name="T4" fmla="*/ 0 w 565"/>
                    <a:gd name="T5" fmla="*/ 0 h 56"/>
                    <a:gd name="T6" fmla="*/ 0 w 565"/>
                    <a:gd name="T7" fmla="*/ 0 h 56"/>
                    <a:gd name="T8" fmla="*/ 0 w 565"/>
                    <a:gd name="T9" fmla="*/ 0 h 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65"/>
                    <a:gd name="T16" fmla="*/ 0 h 56"/>
                    <a:gd name="T17" fmla="*/ 565 w 565"/>
                    <a:gd name="T18" fmla="*/ 56 h 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65" h="56">
                      <a:moveTo>
                        <a:pt x="0" y="56"/>
                      </a:moveTo>
                      <a:lnTo>
                        <a:pt x="49" y="0"/>
                      </a:lnTo>
                      <a:lnTo>
                        <a:pt x="565" y="0"/>
                      </a:lnTo>
                      <a:lnTo>
                        <a:pt x="509" y="56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75" name="Rectangle 43"/>
                <p:cNvSpPr>
                  <a:spLocks noChangeArrowheads="1"/>
                </p:cNvSpPr>
                <p:nvPr/>
              </p:nvSpPr>
              <p:spPr bwMode="auto">
                <a:xfrm>
                  <a:off x="1206" y="1981"/>
                  <a:ext cx="127" cy="98"/>
                </a:xfrm>
                <a:prstGeom prst="rect">
                  <a:avLst/>
                </a:prstGeom>
                <a:solidFill>
                  <a:srgbClr val="B7B79D"/>
                </a:solidFill>
                <a:ln w="3175">
                  <a:solidFill>
                    <a:srgbClr val="49493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176" name="Rectangle 44"/>
                <p:cNvSpPr>
                  <a:spLocks noChangeArrowheads="1"/>
                </p:cNvSpPr>
                <p:nvPr/>
              </p:nvSpPr>
              <p:spPr bwMode="auto">
                <a:xfrm>
                  <a:off x="1216" y="1993"/>
                  <a:ext cx="105" cy="76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49493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177" name="Freeform 45"/>
                <p:cNvSpPr>
                  <a:spLocks/>
                </p:cNvSpPr>
                <p:nvPr/>
              </p:nvSpPr>
              <p:spPr bwMode="auto">
                <a:xfrm>
                  <a:off x="1332" y="1966"/>
                  <a:ext cx="14" cy="112"/>
                </a:xfrm>
                <a:custGeom>
                  <a:avLst/>
                  <a:gdLst>
                    <a:gd name="T0" fmla="*/ 0 w 56"/>
                    <a:gd name="T1" fmla="*/ 0 h 449"/>
                    <a:gd name="T2" fmla="*/ 0 w 56"/>
                    <a:gd name="T3" fmla="*/ 0 h 449"/>
                    <a:gd name="T4" fmla="*/ 0 w 56"/>
                    <a:gd name="T5" fmla="*/ 0 h 449"/>
                    <a:gd name="T6" fmla="*/ 0 w 56"/>
                    <a:gd name="T7" fmla="*/ 0 h 449"/>
                    <a:gd name="T8" fmla="*/ 0 w 56"/>
                    <a:gd name="T9" fmla="*/ 0 h 44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6"/>
                    <a:gd name="T16" fmla="*/ 0 h 449"/>
                    <a:gd name="T17" fmla="*/ 56 w 56"/>
                    <a:gd name="T18" fmla="*/ 449 h 44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6" h="449">
                      <a:moveTo>
                        <a:pt x="0" y="449"/>
                      </a:moveTo>
                      <a:lnTo>
                        <a:pt x="56" y="401"/>
                      </a:lnTo>
                      <a:lnTo>
                        <a:pt x="56" y="0"/>
                      </a:lnTo>
                      <a:lnTo>
                        <a:pt x="0" y="56"/>
                      </a:lnTo>
                      <a:lnTo>
                        <a:pt x="0" y="449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78" name="Freeform 46"/>
                <p:cNvSpPr>
                  <a:spLocks/>
                </p:cNvSpPr>
                <p:nvPr/>
              </p:nvSpPr>
              <p:spPr bwMode="auto">
                <a:xfrm>
                  <a:off x="1332" y="1966"/>
                  <a:ext cx="14" cy="112"/>
                </a:xfrm>
                <a:custGeom>
                  <a:avLst/>
                  <a:gdLst>
                    <a:gd name="T0" fmla="*/ 0 w 56"/>
                    <a:gd name="T1" fmla="*/ 0 h 449"/>
                    <a:gd name="T2" fmla="*/ 0 w 56"/>
                    <a:gd name="T3" fmla="*/ 0 h 449"/>
                    <a:gd name="T4" fmla="*/ 0 w 56"/>
                    <a:gd name="T5" fmla="*/ 0 h 449"/>
                    <a:gd name="T6" fmla="*/ 0 w 56"/>
                    <a:gd name="T7" fmla="*/ 0 h 449"/>
                    <a:gd name="T8" fmla="*/ 0 w 56"/>
                    <a:gd name="T9" fmla="*/ 0 h 44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6"/>
                    <a:gd name="T16" fmla="*/ 0 h 449"/>
                    <a:gd name="T17" fmla="*/ 56 w 56"/>
                    <a:gd name="T18" fmla="*/ 449 h 44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6" h="449">
                      <a:moveTo>
                        <a:pt x="0" y="449"/>
                      </a:moveTo>
                      <a:lnTo>
                        <a:pt x="56" y="401"/>
                      </a:lnTo>
                      <a:lnTo>
                        <a:pt x="56" y="0"/>
                      </a:lnTo>
                      <a:lnTo>
                        <a:pt x="0" y="56"/>
                      </a:lnTo>
                      <a:lnTo>
                        <a:pt x="0" y="449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79" name="Freeform 47"/>
                <p:cNvSpPr>
                  <a:spLocks/>
                </p:cNvSpPr>
                <p:nvPr/>
              </p:nvSpPr>
              <p:spPr bwMode="auto">
                <a:xfrm>
                  <a:off x="1179" y="2104"/>
                  <a:ext cx="159" cy="25"/>
                </a:xfrm>
                <a:custGeom>
                  <a:avLst/>
                  <a:gdLst>
                    <a:gd name="T0" fmla="*/ 0 w 638"/>
                    <a:gd name="T1" fmla="*/ 0 h 96"/>
                    <a:gd name="T2" fmla="*/ 0 w 638"/>
                    <a:gd name="T3" fmla="*/ 0 h 96"/>
                    <a:gd name="T4" fmla="*/ 0 w 638"/>
                    <a:gd name="T5" fmla="*/ 0 h 96"/>
                    <a:gd name="T6" fmla="*/ 0 w 638"/>
                    <a:gd name="T7" fmla="*/ 0 h 96"/>
                    <a:gd name="T8" fmla="*/ 0 w 638"/>
                    <a:gd name="T9" fmla="*/ 0 h 9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8"/>
                    <a:gd name="T16" fmla="*/ 0 h 96"/>
                    <a:gd name="T17" fmla="*/ 638 w 638"/>
                    <a:gd name="T18" fmla="*/ 96 h 9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8" h="96">
                      <a:moveTo>
                        <a:pt x="0" y="96"/>
                      </a:moveTo>
                      <a:lnTo>
                        <a:pt x="81" y="0"/>
                      </a:lnTo>
                      <a:lnTo>
                        <a:pt x="638" y="0"/>
                      </a:lnTo>
                      <a:lnTo>
                        <a:pt x="557" y="96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80" name="Freeform 48"/>
                <p:cNvSpPr>
                  <a:spLocks/>
                </p:cNvSpPr>
                <p:nvPr/>
              </p:nvSpPr>
              <p:spPr bwMode="auto">
                <a:xfrm>
                  <a:off x="1179" y="2104"/>
                  <a:ext cx="159" cy="25"/>
                </a:xfrm>
                <a:custGeom>
                  <a:avLst/>
                  <a:gdLst>
                    <a:gd name="T0" fmla="*/ 0 w 638"/>
                    <a:gd name="T1" fmla="*/ 0 h 96"/>
                    <a:gd name="T2" fmla="*/ 0 w 638"/>
                    <a:gd name="T3" fmla="*/ 0 h 96"/>
                    <a:gd name="T4" fmla="*/ 0 w 638"/>
                    <a:gd name="T5" fmla="*/ 0 h 96"/>
                    <a:gd name="T6" fmla="*/ 0 w 638"/>
                    <a:gd name="T7" fmla="*/ 0 h 96"/>
                    <a:gd name="T8" fmla="*/ 0 w 638"/>
                    <a:gd name="T9" fmla="*/ 0 h 9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8"/>
                    <a:gd name="T16" fmla="*/ 0 h 96"/>
                    <a:gd name="T17" fmla="*/ 638 w 638"/>
                    <a:gd name="T18" fmla="*/ 96 h 9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8" h="96">
                      <a:moveTo>
                        <a:pt x="0" y="96"/>
                      </a:moveTo>
                      <a:lnTo>
                        <a:pt x="81" y="0"/>
                      </a:lnTo>
                      <a:lnTo>
                        <a:pt x="638" y="0"/>
                      </a:lnTo>
                      <a:lnTo>
                        <a:pt x="557" y="96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81" name="Freeform 49"/>
                <p:cNvSpPr>
                  <a:spLocks/>
                </p:cNvSpPr>
                <p:nvPr/>
              </p:nvSpPr>
              <p:spPr bwMode="auto">
                <a:xfrm>
                  <a:off x="1318" y="2104"/>
                  <a:ext cx="20" cy="31"/>
                </a:xfrm>
                <a:custGeom>
                  <a:avLst/>
                  <a:gdLst>
                    <a:gd name="T0" fmla="*/ 0 w 81"/>
                    <a:gd name="T1" fmla="*/ 0 h 120"/>
                    <a:gd name="T2" fmla="*/ 0 w 81"/>
                    <a:gd name="T3" fmla="*/ 0 h 120"/>
                    <a:gd name="T4" fmla="*/ 0 w 81"/>
                    <a:gd name="T5" fmla="*/ 0 h 120"/>
                    <a:gd name="T6" fmla="*/ 0 w 81"/>
                    <a:gd name="T7" fmla="*/ 0 h 120"/>
                    <a:gd name="T8" fmla="*/ 0 w 81"/>
                    <a:gd name="T9" fmla="*/ 0 h 1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1"/>
                    <a:gd name="T16" fmla="*/ 0 h 120"/>
                    <a:gd name="T17" fmla="*/ 81 w 81"/>
                    <a:gd name="T18" fmla="*/ 120 h 1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1" h="120">
                      <a:moveTo>
                        <a:pt x="0" y="120"/>
                      </a:moveTo>
                      <a:lnTo>
                        <a:pt x="81" y="40"/>
                      </a:lnTo>
                      <a:lnTo>
                        <a:pt x="81" y="0"/>
                      </a:lnTo>
                      <a:lnTo>
                        <a:pt x="0" y="104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82" name="Freeform 50"/>
                <p:cNvSpPr>
                  <a:spLocks/>
                </p:cNvSpPr>
                <p:nvPr/>
              </p:nvSpPr>
              <p:spPr bwMode="auto">
                <a:xfrm>
                  <a:off x="1318" y="2104"/>
                  <a:ext cx="20" cy="31"/>
                </a:xfrm>
                <a:custGeom>
                  <a:avLst/>
                  <a:gdLst>
                    <a:gd name="T0" fmla="*/ 0 w 81"/>
                    <a:gd name="T1" fmla="*/ 0 h 120"/>
                    <a:gd name="T2" fmla="*/ 0 w 81"/>
                    <a:gd name="T3" fmla="*/ 0 h 120"/>
                    <a:gd name="T4" fmla="*/ 0 w 81"/>
                    <a:gd name="T5" fmla="*/ 0 h 120"/>
                    <a:gd name="T6" fmla="*/ 0 w 81"/>
                    <a:gd name="T7" fmla="*/ 0 h 120"/>
                    <a:gd name="T8" fmla="*/ 0 w 81"/>
                    <a:gd name="T9" fmla="*/ 0 h 1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1"/>
                    <a:gd name="T16" fmla="*/ 0 h 120"/>
                    <a:gd name="T17" fmla="*/ 81 w 81"/>
                    <a:gd name="T18" fmla="*/ 120 h 1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1" h="120">
                      <a:moveTo>
                        <a:pt x="0" y="120"/>
                      </a:moveTo>
                      <a:lnTo>
                        <a:pt x="81" y="40"/>
                      </a:lnTo>
                      <a:lnTo>
                        <a:pt x="81" y="0"/>
                      </a:lnTo>
                      <a:lnTo>
                        <a:pt x="0" y="104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83" name="Rectangle 51"/>
                <p:cNvSpPr>
                  <a:spLocks noChangeArrowheads="1"/>
                </p:cNvSpPr>
                <p:nvPr/>
              </p:nvSpPr>
              <p:spPr bwMode="auto">
                <a:xfrm>
                  <a:off x="1179" y="2129"/>
                  <a:ext cx="139" cy="6"/>
                </a:xfrm>
                <a:prstGeom prst="rect">
                  <a:avLst/>
                </a:prstGeom>
                <a:solidFill>
                  <a:srgbClr val="B7B7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184" name="Rectangle 52"/>
                <p:cNvSpPr>
                  <a:spLocks noChangeArrowheads="1"/>
                </p:cNvSpPr>
                <p:nvPr/>
              </p:nvSpPr>
              <p:spPr bwMode="auto">
                <a:xfrm>
                  <a:off x="1180" y="2130"/>
                  <a:ext cx="137" cy="4"/>
                </a:xfrm>
                <a:prstGeom prst="rect">
                  <a:avLst/>
                </a:prstGeom>
                <a:solidFill>
                  <a:srgbClr val="B7B79D"/>
                </a:solidFill>
                <a:ln w="3175">
                  <a:solidFill>
                    <a:srgbClr val="49493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</p:grpSp>
          <p:grpSp>
            <p:nvGrpSpPr>
              <p:cNvPr id="81039" name="Group 53"/>
              <p:cNvGrpSpPr>
                <a:grpSpLocks/>
              </p:cNvGrpSpPr>
              <p:nvPr/>
            </p:nvGrpSpPr>
            <p:grpSpPr bwMode="auto">
              <a:xfrm>
                <a:off x="1971" y="370"/>
                <a:ext cx="94" cy="56"/>
                <a:chOff x="1223" y="2004"/>
                <a:chExt cx="94" cy="56"/>
              </a:xfrm>
            </p:grpSpPr>
            <p:grpSp>
              <p:nvGrpSpPr>
                <p:cNvPr id="81138" name="Group 54"/>
                <p:cNvGrpSpPr>
                  <a:grpSpLocks/>
                </p:cNvGrpSpPr>
                <p:nvPr/>
              </p:nvGrpSpPr>
              <p:grpSpPr bwMode="auto">
                <a:xfrm>
                  <a:off x="1223" y="2004"/>
                  <a:ext cx="93" cy="56"/>
                  <a:chOff x="1223" y="2004"/>
                  <a:chExt cx="93" cy="56"/>
                </a:xfrm>
              </p:grpSpPr>
              <p:sp>
                <p:nvSpPr>
                  <p:cNvPr id="81156" name="Oval 55"/>
                  <p:cNvSpPr>
                    <a:spLocks noChangeArrowheads="1"/>
                  </p:cNvSpPr>
                  <p:nvPr/>
                </p:nvSpPr>
                <p:spPr bwMode="auto">
                  <a:xfrm>
                    <a:off x="1255" y="2004"/>
                    <a:ext cx="41" cy="24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157" name="Oval 56"/>
                  <p:cNvSpPr>
                    <a:spLocks noChangeArrowheads="1"/>
                  </p:cNvSpPr>
                  <p:nvPr/>
                </p:nvSpPr>
                <p:spPr bwMode="auto">
                  <a:xfrm>
                    <a:off x="1233" y="2010"/>
                    <a:ext cx="30" cy="24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158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223" y="2024"/>
                    <a:ext cx="20" cy="18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159" name="Oval 58"/>
                  <p:cNvSpPr>
                    <a:spLocks noChangeArrowheads="1"/>
                  </p:cNvSpPr>
                  <p:nvPr/>
                </p:nvSpPr>
                <p:spPr bwMode="auto">
                  <a:xfrm>
                    <a:off x="1229" y="2032"/>
                    <a:ext cx="32" cy="20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160" name="Oval 59"/>
                  <p:cNvSpPr>
                    <a:spLocks noChangeArrowheads="1"/>
                  </p:cNvSpPr>
                  <p:nvPr/>
                </p:nvSpPr>
                <p:spPr bwMode="auto">
                  <a:xfrm>
                    <a:off x="1251" y="2036"/>
                    <a:ext cx="49" cy="24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161" name="Oval 60"/>
                  <p:cNvSpPr>
                    <a:spLocks noChangeArrowheads="1"/>
                  </p:cNvSpPr>
                  <p:nvPr/>
                </p:nvSpPr>
                <p:spPr bwMode="auto">
                  <a:xfrm>
                    <a:off x="1281" y="2010"/>
                    <a:ext cx="31" cy="18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162" name="Oval 61"/>
                  <p:cNvSpPr>
                    <a:spLocks noChangeArrowheads="1"/>
                  </p:cNvSpPr>
                  <p:nvPr/>
                </p:nvSpPr>
                <p:spPr bwMode="auto">
                  <a:xfrm>
                    <a:off x="1285" y="2022"/>
                    <a:ext cx="31" cy="18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163" name="Oval 62"/>
                  <p:cNvSpPr>
                    <a:spLocks noChangeArrowheads="1"/>
                  </p:cNvSpPr>
                  <p:nvPr/>
                </p:nvSpPr>
                <p:spPr bwMode="auto">
                  <a:xfrm>
                    <a:off x="1283" y="2026"/>
                    <a:ext cx="31" cy="30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164" name="Oval 63"/>
                  <p:cNvSpPr>
                    <a:spLocks noChangeArrowheads="1"/>
                  </p:cNvSpPr>
                  <p:nvPr/>
                </p:nvSpPr>
                <p:spPr bwMode="auto">
                  <a:xfrm>
                    <a:off x="1239" y="2018"/>
                    <a:ext cx="61" cy="30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</p:grpSp>
            <p:grpSp>
              <p:nvGrpSpPr>
                <p:cNvPr id="81139" name="Group 64"/>
                <p:cNvGrpSpPr>
                  <a:grpSpLocks/>
                </p:cNvGrpSpPr>
                <p:nvPr/>
              </p:nvGrpSpPr>
              <p:grpSpPr bwMode="auto">
                <a:xfrm>
                  <a:off x="1223" y="2004"/>
                  <a:ext cx="94" cy="56"/>
                  <a:chOff x="1223" y="2004"/>
                  <a:chExt cx="94" cy="56"/>
                </a:xfrm>
              </p:grpSpPr>
              <p:sp>
                <p:nvSpPr>
                  <p:cNvPr id="81140" name="Arc 65"/>
                  <p:cNvSpPr>
                    <a:spLocks/>
                  </p:cNvSpPr>
                  <p:nvPr/>
                </p:nvSpPr>
                <p:spPr bwMode="auto">
                  <a:xfrm>
                    <a:off x="1256" y="2004"/>
                    <a:ext cx="39" cy="12"/>
                  </a:xfrm>
                  <a:custGeom>
                    <a:avLst/>
                    <a:gdLst>
                      <a:gd name="T0" fmla="*/ 0 w 41085"/>
                      <a:gd name="T1" fmla="*/ 0 h 21600"/>
                      <a:gd name="T2" fmla="*/ 0 w 41085"/>
                      <a:gd name="T3" fmla="*/ 0 h 21600"/>
                      <a:gd name="T4" fmla="*/ 0 w 41085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41085"/>
                      <a:gd name="T10" fmla="*/ 0 h 21600"/>
                      <a:gd name="T11" fmla="*/ 41085 w 41085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1085" h="21600" fill="none" extrusionOk="0">
                        <a:moveTo>
                          <a:pt x="0" y="15905"/>
                        </a:moveTo>
                        <a:cubicBezTo>
                          <a:pt x="2567" y="6513"/>
                          <a:pt x="11099" y="-1"/>
                          <a:pt x="20836" y="0"/>
                        </a:cubicBezTo>
                        <a:cubicBezTo>
                          <a:pt x="29864" y="0"/>
                          <a:pt x="37941" y="5615"/>
                          <a:pt x="41084" y="14080"/>
                        </a:cubicBezTo>
                      </a:path>
                      <a:path w="41085" h="21600" stroke="0" extrusionOk="0">
                        <a:moveTo>
                          <a:pt x="0" y="15905"/>
                        </a:moveTo>
                        <a:cubicBezTo>
                          <a:pt x="2567" y="6513"/>
                          <a:pt x="11099" y="-1"/>
                          <a:pt x="20836" y="0"/>
                        </a:cubicBezTo>
                        <a:cubicBezTo>
                          <a:pt x="29864" y="0"/>
                          <a:pt x="37941" y="5615"/>
                          <a:pt x="41084" y="14080"/>
                        </a:cubicBezTo>
                        <a:lnTo>
                          <a:pt x="20836" y="21600"/>
                        </a:lnTo>
                        <a:lnTo>
                          <a:pt x="0" y="15905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41" name="Arc 66"/>
                  <p:cNvSpPr>
                    <a:spLocks/>
                  </p:cNvSpPr>
                  <p:nvPr/>
                </p:nvSpPr>
                <p:spPr bwMode="auto">
                  <a:xfrm>
                    <a:off x="1257" y="2005"/>
                    <a:ext cx="37" cy="11"/>
                  </a:xfrm>
                  <a:custGeom>
                    <a:avLst/>
                    <a:gdLst>
                      <a:gd name="T0" fmla="*/ 0 w 40935"/>
                      <a:gd name="T1" fmla="*/ 0 h 21600"/>
                      <a:gd name="T2" fmla="*/ 0 w 40935"/>
                      <a:gd name="T3" fmla="*/ 0 h 21600"/>
                      <a:gd name="T4" fmla="*/ 0 w 40935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40935"/>
                      <a:gd name="T10" fmla="*/ 0 h 21600"/>
                      <a:gd name="T11" fmla="*/ 40935 w 40935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0935" h="21600" fill="none" extrusionOk="0">
                        <a:moveTo>
                          <a:pt x="-1" y="15705"/>
                        </a:moveTo>
                        <a:cubicBezTo>
                          <a:pt x="2635" y="6413"/>
                          <a:pt x="11120" y="-1"/>
                          <a:pt x="20780" y="0"/>
                        </a:cubicBezTo>
                        <a:cubicBezTo>
                          <a:pt x="29712" y="0"/>
                          <a:pt x="37723" y="5498"/>
                          <a:pt x="40935" y="13832"/>
                        </a:cubicBezTo>
                      </a:path>
                      <a:path w="40935" h="21600" stroke="0" extrusionOk="0">
                        <a:moveTo>
                          <a:pt x="-1" y="15705"/>
                        </a:moveTo>
                        <a:cubicBezTo>
                          <a:pt x="2635" y="6413"/>
                          <a:pt x="11120" y="-1"/>
                          <a:pt x="20780" y="0"/>
                        </a:cubicBezTo>
                        <a:cubicBezTo>
                          <a:pt x="29712" y="0"/>
                          <a:pt x="37723" y="5498"/>
                          <a:pt x="40935" y="13832"/>
                        </a:cubicBezTo>
                        <a:lnTo>
                          <a:pt x="20780" y="21600"/>
                        </a:lnTo>
                        <a:lnTo>
                          <a:pt x="-1" y="15705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42" name="Arc 67"/>
                  <p:cNvSpPr>
                    <a:spLocks/>
                  </p:cNvSpPr>
                  <p:nvPr/>
                </p:nvSpPr>
                <p:spPr bwMode="auto">
                  <a:xfrm>
                    <a:off x="1233" y="2010"/>
                    <a:ext cx="23" cy="14"/>
                  </a:xfrm>
                  <a:custGeom>
                    <a:avLst/>
                    <a:gdLst>
                      <a:gd name="T0" fmla="*/ 0 w 33372"/>
                      <a:gd name="T1" fmla="*/ 0 h 26005"/>
                      <a:gd name="T2" fmla="*/ 0 w 33372"/>
                      <a:gd name="T3" fmla="*/ 0 h 26005"/>
                      <a:gd name="T4" fmla="*/ 0 w 33372"/>
                      <a:gd name="T5" fmla="*/ 0 h 26005"/>
                      <a:gd name="T6" fmla="*/ 0 60000 65536"/>
                      <a:gd name="T7" fmla="*/ 0 60000 65536"/>
                      <a:gd name="T8" fmla="*/ 0 60000 65536"/>
                      <a:gd name="T9" fmla="*/ 0 w 33372"/>
                      <a:gd name="T10" fmla="*/ 0 h 26005"/>
                      <a:gd name="T11" fmla="*/ 33372 w 33372"/>
                      <a:gd name="T12" fmla="*/ 26005 h 2600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3372" h="26005" fill="none" extrusionOk="0">
                        <a:moveTo>
                          <a:pt x="453" y="26005"/>
                        </a:moveTo>
                        <a:cubicBezTo>
                          <a:pt x="152" y="24556"/>
                          <a:pt x="0" y="23080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5779" y="-1"/>
                          <a:pt x="29868" y="1212"/>
                          <a:pt x="33372" y="3489"/>
                        </a:cubicBezTo>
                      </a:path>
                      <a:path w="33372" h="26005" stroke="0" extrusionOk="0">
                        <a:moveTo>
                          <a:pt x="453" y="26005"/>
                        </a:moveTo>
                        <a:cubicBezTo>
                          <a:pt x="152" y="24556"/>
                          <a:pt x="0" y="23080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5779" y="-1"/>
                          <a:pt x="29868" y="1212"/>
                          <a:pt x="33372" y="3489"/>
                        </a:cubicBezTo>
                        <a:lnTo>
                          <a:pt x="21600" y="21600"/>
                        </a:lnTo>
                        <a:lnTo>
                          <a:pt x="453" y="26005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43" name="Arc 68"/>
                  <p:cNvSpPr>
                    <a:spLocks/>
                  </p:cNvSpPr>
                  <p:nvPr/>
                </p:nvSpPr>
                <p:spPr bwMode="auto">
                  <a:xfrm>
                    <a:off x="1234" y="2011"/>
                    <a:ext cx="22" cy="13"/>
                  </a:xfrm>
                  <a:custGeom>
                    <a:avLst/>
                    <a:gdLst>
                      <a:gd name="T0" fmla="*/ 0 w 33223"/>
                      <a:gd name="T1" fmla="*/ 0 h 26082"/>
                      <a:gd name="T2" fmla="*/ 0 w 33223"/>
                      <a:gd name="T3" fmla="*/ 0 h 26082"/>
                      <a:gd name="T4" fmla="*/ 0 w 33223"/>
                      <a:gd name="T5" fmla="*/ 0 h 26082"/>
                      <a:gd name="T6" fmla="*/ 0 60000 65536"/>
                      <a:gd name="T7" fmla="*/ 0 60000 65536"/>
                      <a:gd name="T8" fmla="*/ 0 60000 65536"/>
                      <a:gd name="T9" fmla="*/ 0 w 33223"/>
                      <a:gd name="T10" fmla="*/ 0 h 26082"/>
                      <a:gd name="T11" fmla="*/ 33223 w 33223"/>
                      <a:gd name="T12" fmla="*/ 26082 h 2608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3223" h="26082" fill="none" extrusionOk="0">
                        <a:moveTo>
                          <a:pt x="470" y="26081"/>
                        </a:moveTo>
                        <a:cubicBezTo>
                          <a:pt x="157" y="24608"/>
                          <a:pt x="0" y="23106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5718" y="-1"/>
                          <a:pt x="29751" y="1177"/>
                          <a:pt x="33223" y="3393"/>
                        </a:cubicBezTo>
                      </a:path>
                      <a:path w="33223" h="26082" stroke="0" extrusionOk="0">
                        <a:moveTo>
                          <a:pt x="470" y="26081"/>
                        </a:moveTo>
                        <a:cubicBezTo>
                          <a:pt x="157" y="24608"/>
                          <a:pt x="0" y="23106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5718" y="-1"/>
                          <a:pt x="29751" y="1177"/>
                          <a:pt x="33223" y="3393"/>
                        </a:cubicBezTo>
                        <a:lnTo>
                          <a:pt x="21600" y="21600"/>
                        </a:lnTo>
                        <a:lnTo>
                          <a:pt x="470" y="26081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44" name="Arc 69"/>
                  <p:cNvSpPr>
                    <a:spLocks/>
                  </p:cNvSpPr>
                  <p:nvPr/>
                </p:nvSpPr>
                <p:spPr bwMode="auto">
                  <a:xfrm>
                    <a:off x="1229" y="2042"/>
                    <a:ext cx="24" cy="10"/>
                  </a:xfrm>
                  <a:custGeom>
                    <a:avLst/>
                    <a:gdLst>
                      <a:gd name="T0" fmla="*/ 0 w 31800"/>
                      <a:gd name="T1" fmla="*/ 0 h 21600"/>
                      <a:gd name="T2" fmla="*/ 0 w 31800"/>
                      <a:gd name="T3" fmla="*/ 0 h 21600"/>
                      <a:gd name="T4" fmla="*/ 0 w 318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31800"/>
                      <a:gd name="T10" fmla="*/ 0 h 21600"/>
                      <a:gd name="T11" fmla="*/ 31800 w 318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1800" h="21600" fill="none" extrusionOk="0">
                        <a:moveTo>
                          <a:pt x="31799" y="19039"/>
                        </a:moveTo>
                        <a:cubicBezTo>
                          <a:pt x="28662" y="20720"/>
                          <a:pt x="25158" y="21599"/>
                          <a:pt x="21600" y="21600"/>
                        </a:cubicBez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31800" h="21600" stroke="0" extrusionOk="0">
                        <a:moveTo>
                          <a:pt x="31799" y="19039"/>
                        </a:moveTo>
                        <a:cubicBezTo>
                          <a:pt x="28662" y="20720"/>
                          <a:pt x="25158" y="21599"/>
                          <a:pt x="21600" y="21600"/>
                        </a:cubicBez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31799" y="19039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45" name="Arc 70"/>
                  <p:cNvSpPr>
                    <a:spLocks/>
                  </p:cNvSpPr>
                  <p:nvPr/>
                </p:nvSpPr>
                <p:spPr bwMode="auto">
                  <a:xfrm>
                    <a:off x="1230" y="2042"/>
                    <a:ext cx="22" cy="9"/>
                  </a:xfrm>
                  <a:custGeom>
                    <a:avLst/>
                    <a:gdLst>
                      <a:gd name="T0" fmla="*/ 0 w 31479"/>
                      <a:gd name="T1" fmla="*/ 0 h 21600"/>
                      <a:gd name="T2" fmla="*/ 0 w 31479"/>
                      <a:gd name="T3" fmla="*/ 0 h 21600"/>
                      <a:gd name="T4" fmla="*/ 0 w 31479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31479"/>
                      <a:gd name="T10" fmla="*/ 0 h 21600"/>
                      <a:gd name="T11" fmla="*/ 31479 w 31479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1479" h="21600" fill="none" extrusionOk="0">
                        <a:moveTo>
                          <a:pt x="31478" y="19208"/>
                        </a:moveTo>
                        <a:cubicBezTo>
                          <a:pt x="28422" y="20780"/>
                          <a:pt x="25036" y="21599"/>
                          <a:pt x="21600" y="21600"/>
                        </a:cubicBez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31479" h="21600" stroke="0" extrusionOk="0">
                        <a:moveTo>
                          <a:pt x="31478" y="19208"/>
                        </a:moveTo>
                        <a:cubicBezTo>
                          <a:pt x="28422" y="20780"/>
                          <a:pt x="25036" y="21599"/>
                          <a:pt x="21600" y="21600"/>
                        </a:cubicBez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31478" y="19208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46" name="Arc 71"/>
                  <p:cNvSpPr>
                    <a:spLocks/>
                  </p:cNvSpPr>
                  <p:nvPr/>
                </p:nvSpPr>
                <p:spPr bwMode="auto">
                  <a:xfrm>
                    <a:off x="1294" y="2010"/>
                    <a:ext cx="19" cy="14"/>
                  </a:xfrm>
                  <a:custGeom>
                    <a:avLst/>
                    <a:gdLst>
                      <a:gd name="T0" fmla="*/ 0 w 25986"/>
                      <a:gd name="T1" fmla="*/ 0 h 33449"/>
                      <a:gd name="T2" fmla="*/ 0 w 25986"/>
                      <a:gd name="T3" fmla="*/ 0 h 33449"/>
                      <a:gd name="T4" fmla="*/ 0 w 25986"/>
                      <a:gd name="T5" fmla="*/ 0 h 33449"/>
                      <a:gd name="T6" fmla="*/ 0 60000 65536"/>
                      <a:gd name="T7" fmla="*/ 0 60000 65536"/>
                      <a:gd name="T8" fmla="*/ 0 60000 65536"/>
                      <a:gd name="T9" fmla="*/ 0 w 25986"/>
                      <a:gd name="T10" fmla="*/ 0 h 33449"/>
                      <a:gd name="T11" fmla="*/ 25986 w 25986"/>
                      <a:gd name="T12" fmla="*/ 33449 h 33449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5986" h="33449" fill="none" extrusionOk="0">
                        <a:moveTo>
                          <a:pt x="-1" y="449"/>
                        </a:moveTo>
                        <a:cubicBezTo>
                          <a:pt x="1442" y="150"/>
                          <a:pt x="2912" y="-1"/>
                          <a:pt x="4386" y="0"/>
                        </a:cubicBezTo>
                        <a:cubicBezTo>
                          <a:pt x="16315" y="0"/>
                          <a:pt x="25986" y="9670"/>
                          <a:pt x="25986" y="21600"/>
                        </a:cubicBezTo>
                        <a:cubicBezTo>
                          <a:pt x="25986" y="25810"/>
                          <a:pt x="24755" y="29928"/>
                          <a:pt x="22445" y="33448"/>
                        </a:cubicBezTo>
                      </a:path>
                      <a:path w="25986" h="33449" stroke="0" extrusionOk="0">
                        <a:moveTo>
                          <a:pt x="-1" y="449"/>
                        </a:moveTo>
                        <a:cubicBezTo>
                          <a:pt x="1442" y="150"/>
                          <a:pt x="2912" y="-1"/>
                          <a:pt x="4386" y="0"/>
                        </a:cubicBezTo>
                        <a:cubicBezTo>
                          <a:pt x="16315" y="0"/>
                          <a:pt x="25986" y="9670"/>
                          <a:pt x="25986" y="21600"/>
                        </a:cubicBezTo>
                        <a:cubicBezTo>
                          <a:pt x="25986" y="25810"/>
                          <a:pt x="24755" y="29928"/>
                          <a:pt x="22445" y="33448"/>
                        </a:cubicBezTo>
                        <a:lnTo>
                          <a:pt x="4386" y="21600"/>
                        </a:lnTo>
                        <a:lnTo>
                          <a:pt x="-1" y="449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47" name="Arc 72"/>
                  <p:cNvSpPr>
                    <a:spLocks/>
                  </p:cNvSpPr>
                  <p:nvPr/>
                </p:nvSpPr>
                <p:spPr bwMode="auto">
                  <a:xfrm>
                    <a:off x="1294" y="2011"/>
                    <a:ext cx="17" cy="13"/>
                  </a:xfrm>
                  <a:custGeom>
                    <a:avLst/>
                    <a:gdLst>
                      <a:gd name="T0" fmla="*/ 0 w 25776"/>
                      <a:gd name="T1" fmla="*/ 0 h 33873"/>
                      <a:gd name="T2" fmla="*/ 0 w 25776"/>
                      <a:gd name="T3" fmla="*/ 0 h 33873"/>
                      <a:gd name="T4" fmla="*/ 0 w 25776"/>
                      <a:gd name="T5" fmla="*/ 0 h 33873"/>
                      <a:gd name="T6" fmla="*/ 0 60000 65536"/>
                      <a:gd name="T7" fmla="*/ 0 60000 65536"/>
                      <a:gd name="T8" fmla="*/ 0 60000 65536"/>
                      <a:gd name="T9" fmla="*/ 0 w 25776"/>
                      <a:gd name="T10" fmla="*/ 0 h 33873"/>
                      <a:gd name="T11" fmla="*/ 25776 w 25776"/>
                      <a:gd name="T12" fmla="*/ 33873 h 33873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5776" h="33873" fill="none" extrusionOk="0">
                        <a:moveTo>
                          <a:pt x="0" y="407"/>
                        </a:moveTo>
                        <a:cubicBezTo>
                          <a:pt x="1375" y="136"/>
                          <a:pt x="2774" y="-1"/>
                          <a:pt x="4176" y="0"/>
                        </a:cubicBezTo>
                        <a:cubicBezTo>
                          <a:pt x="16105" y="0"/>
                          <a:pt x="25776" y="9670"/>
                          <a:pt x="25776" y="21600"/>
                        </a:cubicBezTo>
                        <a:cubicBezTo>
                          <a:pt x="25776" y="25984"/>
                          <a:pt x="24441" y="30264"/>
                          <a:pt x="21950" y="33872"/>
                        </a:cubicBezTo>
                      </a:path>
                      <a:path w="25776" h="33873" stroke="0" extrusionOk="0">
                        <a:moveTo>
                          <a:pt x="0" y="407"/>
                        </a:moveTo>
                        <a:cubicBezTo>
                          <a:pt x="1375" y="136"/>
                          <a:pt x="2774" y="-1"/>
                          <a:pt x="4176" y="0"/>
                        </a:cubicBezTo>
                        <a:cubicBezTo>
                          <a:pt x="16105" y="0"/>
                          <a:pt x="25776" y="9670"/>
                          <a:pt x="25776" y="21600"/>
                        </a:cubicBezTo>
                        <a:cubicBezTo>
                          <a:pt x="25776" y="25984"/>
                          <a:pt x="24441" y="30264"/>
                          <a:pt x="21950" y="33872"/>
                        </a:cubicBezTo>
                        <a:lnTo>
                          <a:pt x="4176" y="21600"/>
                        </a:lnTo>
                        <a:lnTo>
                          <a:pt x="0" y="407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48" name="Arc 73"/>
                  <p:cNvSpPr>
                    <a:spLocks/>
                  </p:cNvSpPr>
                  <p:nvPr/>
                </p:nvSpPr>
                <p:spPr bwMode="auto">
                  <a:xfrm>
                    <a:off x="1300" y="2024"/>
                    <a:ext cx="17" cy="14"/>
                  </a:xfrm>
                  <a:custGeom>
                    <a:avLst/>
                    <a:gdLst>
                      <a:gd name="T0" fmla="*/ 0 w 21600"/>
                      <a:gd name="T1" fmla="*/ 0 h 30094"/>
                      <a:gd name="T2" fmla="*/ 0 w 21600"/>
                      <a:gd name="T3" fmla="*/ 0 h 30094"/>
                      <a:gd name="T4" fmla="*/ 0 w 21600"/>
                      <a:gd name="T5" fmla="*/ 0 h 30094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30094"/>
                      <a:gd name="T11" fmla="*/ 21600 w 21600"/>
                      <a:gd name="T12" fmla="*/ 30094 h 3009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30094" fill="none" extrusionOk="0">
                        <a:moveTo>
                          <a:pt x="13043" y="-1"/>
                        </a:moveTo>
                        <a:cubicBezTo>
                          <a:pt x="18433" y="4083"/>
                          <a:pt x="21600" y="10454"/>
                          <a:pt x="21600" y="17217"/>
                        </a:cubicBezTo>
                        <a:cubicBezTo>
                          <a:pt x="21600" y="21855"/>
                          <a:pt x="20107" y="26370"/>
                          <a:pt x="17341" y="30093"/>
                        </a:cubicBezTo>
                      </a:path>
                      <a:path w="21600" h="30094" stroke="0" extrusionOk="0">
                        <a:moveTo>
                          <a:pt x="13043" y="-1"/>
                        </a:moveTo>
                        <a:cubicBezTo>
                          <a:pt x="18433" y="4083"/>
                          <a:pt x="21600" y="10454"/>
                          <a:pt x="21600" y="17217"/>
                        </a:cubicBezTo>
                        <a:cubicBezTo>
                          <a:pt x="21600" y="21855"/>
                          <a:pt x="20107" y="26370"/>
                          <a:pt x="17341" y="30093"/>
                        </a:cubicBezTo>
                        <a:lnTo>
                          <a:pt x="0" y="17217"/>
                        </a:lnTo>
                        <a:lnTo>
                          <a:pt x="13043" y="-1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49" name="Arc 74"/>
                  <p:cNvSpPr>
                    <a:spLocks/>
                  </p:cNvSpPr>
                  <p:nvPr/>
                </p:nvSpPr>
                <p:spPr bwMode="auto">
                  <a:xfrm>
                    <a:off x="1300" y="2025"/>
                    <a:ext cx="16" cy="13"/>
                  </a:xfrm>
                  <a:custGeom>
                    <a:avLst/>
                    <a:gdLst>
                      <a:gd name="T0" fmla="*/ 0 w 21600"/>
                      <a:gd name="T1" fmla="*/ 0 h 30713"/>
                      <a:gd name="T2" fmla="*/ 0 w 21600"/>
                      <a:gd name="T3" fmla="*/ 0 h 30713"/>
                      <a:gd name="T4" fmla="*/ 0 w 21600"/>
                      <a:gd name="T5" fmla="*/ 0 h 30713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30713"/>
                      <a:gd name="T11" fmla="*/ 21600 w 21600"/>
                      <a:gd name="T12" fmla="*/ 30713 h 30713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30713" fill="none" extrusionOk="0">
                        <a:moveTo>
                          <a:pt x="12687" y="0"/>
                        </a:moveTo>
                        <a:cubicBezTo>
                          <a:pt x="18286" y="4063"/>
                          <a:pt x="21600" y="10563"/>
                          <a:pt x="21600" y="17481"/>
                        </a:cubicBezTo>
                        <a:cubicBezTo>
                          <a:pt x="21600" y="22271"/>
                          <a:pt x="20007" y="26926"/>
                          <a:pt x="17072" y="30712"/>
                        </a:cubicBezTo>
                      </a:path>
                      <a:path w="21600" h="30713" stroke="0" extrusionOk="0">
                        <a:moveTo>
                          <a:pt x="12687" y="0"/>
                        </a:moveTo>
                        <a:cubicBezTo>
                          <a:pt x="18286" y="4063"/>
                          <a:pt x="21600" y="10563"/>
                          <a:pt x="21600" y="17481"/>
                        </a:cubicBezTo>
                        <a:cubicBezTo>
                          <a:pt x="21600" y="22271"/>
                          <a:pt x="20007" y="26926"/>
                          <a:pt x="17072" y="30712"/>
                        </a:cubicBezTo>
                        <a:lnTo>
                          <a:pt x="0" y="17481"/>
                        </a:lnTo>
                        <a:lnTo>
                          <a:pt x="12687" y="0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50" name="Arc 75"/>
                  <p:cNvSpPr>
                    <a:spLocks/>
                  </p:cNvSpPr>
                  <p:nvPr/>
                </p:nvSpPr>
                <p:spPr bwMode="auto">
                  <a:xfrm>
                    <a:off x="1294" y="2037"/>
                    <a:ext cx="20" cy="19"/>
                  </a:xfrm>
                  <a:custGeom>
                    <a:avLst/>
                    <a:gdLst>
                      <a:gd name="T0" fmla="*/ 0 w 28231"/>
                      <a:gd name="T1" fmla="*/ 0 h 27833"/>
                      <a:gd name="T2" fmla="*/ 0 w 28231"/>
                      <a:gd name="T3" fmla="*/ 0 h 27833"/>
                      <a:gd name="T4" fmla="*/ 0 w 28231"/>
                      <a:gd name="T5" fmla="*/ 0 h 27833"/>
                      <a:gd name="T6" fmla="*/ 0 60000 65536"/>
                      <a:gd name="T7" fmla="*/ 0 60000 65536"/>
                      <a:gd name="T8" fmla="*/ 0 60000 65536"/>
                      <a:gd name="T9" fmla="*/ 0 w 28231"/>
                      <a:gd name="T10" fmla="*/ 0 h 27833"/>
                      <a:gd name="T11" fmla="*/ 28231 w 28231"/>
                      <a:gd name="T12" fmla="*/ 27833 h 27833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8231" h="27833" fill="none" extrusionOk="0">
                        <a:moveTo>
                          <a:pt x="27312" y="-1"/>
                        </a:moveTo>
                        <a:cubicBezTo>
                          <a:pt x="27921" y="2021"/>
                          <a:pt x="28231" y="4121"/>
                          <a:pt x="28231" y="6233"/>
                        </a:cubicBezTo>
                        <a:cubicBezTo>
                          <a:pt x="28231" y="18162"/>
                          <a:pt x="18560" y="27833"/>
                          <a:pt x="6631" y="27833"/>
                        </a:cubicBezTo>
                        <a:cubicBezTo>
                          <a:pt x="4379" y="27833"/>
                          <a:pt x="2142" y="27481"/>
                          <a:pt x="0" y="26789"/>
                        </a:cubicBezTo>
                      </a:path>
                      <a:path w="28231" h="27833" stroke="0" extrusionOk="0">
                        <a:moveTo>
                          <a:pt x="27312" y="-1"/>
                        </a:moveTo>
                        <a:cubicBezTo>
                          <a:pt x="27921" y="2021"/>
                          <a:pt x="28231" y="4121"/>
                          <a:pt x="28231" y="6233"/>
                        </a:cubicBezTo>
                        <a:cubicBezTo>
                          <a:pt x="28231" y="18162"/>
                          <a:pt x="18560" y="27833"/>
                          <a:pt x="6631" y="27833"/>
                        </a:cubicBezTo>
                        <a:cubicBezTo>
                          <a:pt x="4379" y="27833"/>
                          <a:pt x="2142" y="27481"/>
                          <a:pt x="0" y="26789"/>
                        </a:cubicBezTo>
                        <a:lnTo>
                          <a:pt x="6631" y="6233"/>
                        </a:lnTo>
                        <a:lnTo>
                          <a:pt x="27312" y="-1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51" name="Arc 76"/>
                  <p:cNvSpPr>
                    <a:spLocks/>
                  </p:cNvSpPr>
                  <p:nvPr/>
                </p:nvSpPr>
                <p:spPr bwMode="auto">
                  <a:xfrm>
                    <a:off x="1295" y="2037"/>
                    <a:ext cx="19" cy="18"/>
                  </a:xfrm>
                  <a:custGeom>
                    <a:avLst/>
                    <a:gdLst>
                      <a:gd name="T0" fmla="*/ 0 w 28217"/>
                      <a:gd name="T1" fmla="*/ 0 h 27846"/>
                      <a:gd name="T2" fmla="*/ 0 w 28217"/>
                      <a:gd name="T3" fmla="*/ 0 h 27846"/>
                      <a:gd name="T4" fmla="*/ 0 w 28217"/>
                      <a:gd name="T5" fmla="*/ 0 h 27846"/>
                      <a:gd name="T6" fmla="*/ 0 60000 65536"/>
                      <a:gd name="T7" fmla="*/ 0 60000 65536"/>
                      <a:gd name="T8" fmla="*/ 0 60000 65536"/>
                      <a:gd name="T9" fmla="*/ 0 w 28217"/>
                      <a:gd name="T10" fmla="*/ 0 h 27846"/>
                      <a:gd name="T11" fmla="*/ 28217 w 28217"/>
                      <a:gd name="T12" fmla="*/ 27846 h 2784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8217" h="27846" fill="none" extrusionOk="0">
                        <a:moveTo>
                          <a:pt x="27294" y="-1"/>
                        </a:moveTo>
                        <a:cubicBezTo>
                          <a:pt x="27906" y="2025"/>
                          <a:pt x="28217" y="4130"/>
                          <a:pt x="28217" y="6246"/>
                        </a:cubicBezTo>
                        <a:cubicBezTo>
                          <a:pt x="28217" y="18175"/>
                          <a:pt x="18546" y="27846"/>
                          <a:pt x="6617" y="27846"/>
                        </a:cubicBezTo>
                        <a:cubicBezTo>
                          <a:pt x="4370" y="27846"/>
                          <a:pt x="2138" y="27495"/>
                          <a:pt x="-1" y="26807"/>
                        </a:cubicBezTo>
                      </a:path>
                      <a:path w="28217" h="27846" stroke="0" extrusionOk="0">
                        <a:moveTo>
                          <a:pt x="27294" y="-1"/>
                        </a:moveTo>
                        <a:cubicBezTo>
                          <a:pt x="27906" y="2025"/>
                          <a:pt x="28217" y="4130"/>
                          <a:pt x="28217" y="6246"/>
                        </a:cubicBezTo>
                        <a:cubicBezTo>
                          <a:pt x="28217" y="18175"/>
                          <a:pt x="18546" y="27846"/>
                          <a:pt x="6617" y="27846"/>
                        </a:cubicBezTo>
                        <a:cubicBezTo>
                          <a:pt x="4370" y="27846"/>
                          <a:pt x="2138" y="27495"/>
                          <a:pt x="-1" y="26807"/>
                        </a:cubicBezTo>
                        <a:lnTo>
                          <a:pt x="6617" y="6246"/>
                        </a:lnTo>
                        <a:lnTo>
                          <a:pt x="27294" y="-1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52" name="Arc 77"/>
                  <p:cNvSpPr>
                    <a:spLocks/>
                  </p:cNvSpPr>
                  <p:nvPr/>
                </p:nvSpPr>
                <p:spPr bwMode="auto">
                  <a:xfrm>
                    <a:off x="1223" y="2024"/>
                    <a:ext cx="10" cy="17"/>
                  </a:xfrm>
                  <a:custGeom>
                    <a:avLst/>
                    <a:gdLst>
                      <a:gd name="T0" fmla="*/ 0 w 21600"/>
                      <a:gd name="T1" fmla="*/ 0 h 41436"/>
                      <a:gd name="T2" fmla="*/ 0 w 21600"/>
                      <a:gd name="T3" fmla="*/ 0 h 41436"/>
                      <a:gd name="T4" fmla="*/ 0 w 21600"/>
                      <a:gd name="T5" fmla="*/ 0 h 41436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41436"/>
                      <a:gd name="T11" fmla="*/ 21600 w 21600"/>
                      <a:gd name="T12" fmla="*/ 41436 h 414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41436" fill="none" extrusionOk="0">
                        <a:moveTo>
                          <a:pt x="13091" y="41435"/>
                        </a:moveTo>
                        <a:cubicBezTo>
                          <a:pt x="5149" y="38031"/>
                          <a:pt x="0" y="30222"/>
                          <a:pt x="0" y="21582"/>
                        </a:cubicBezTo>
                        <a:cubicBezTo>
                          <a:pt x="-1" y="9996"/>
                          <a:pt x="9140" y="473"/>
                          <a:pt x="20717" y="0"/>
                        </a:cubicBezTo>
                      </a:path>
                      <a:path w="21600" h="41436" stroke="0" extrusionOk="0">
                        <a:moveTo>
                          <a:pt x="13091" y="41435"/>
                        </a:moveTo>
                        <a:cubicBezTo>
                          <a:pt x="5149" y="38031"/>
                          <a:pt x="0" y="30222"/>
                          <a:pt x="0" y="21582"/>
                        </a:cubicBezTo>
                        <a:cubicBezTo>
                          <a:pt x="-1" y="9996"/>
                          <a:pt x="9140" y="473"/>
                          <a:pt x="20717" y="0"/>
                        </a:cubicBezTo>
                        <a:lnTo>
                          <a:pt x="21600" y="21582"/>
                        </a:lnTo>
                        <a:lnTo>
                          <a:pt x="13091" y="41435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53" name="Arc 78"/>
                  <p:cNvSpPr>
                    <a:spLocks/>
                  </p:cNvSpPr>
                  <p:nvPr/>
                </p:nvSpPr>
                <p:spPr bwMode="auto">
                  <a:xfrm>
                    <a:off x="1224" y="2025"/>
                    <a:ext cx="9" cy="15"/>
                  </a:xfrm>
                  <a:custGeom>
                    <a:avLst/>
                    <a:gdLst>
                      <a:gd name="T0" fmla="*/ 0 w 21600"/>
                      <a:gd name="T1" fmla="*/ 0 h 41473"/>
                      <a:gd name="T2" fmla="*/ 0 w 21600"/>
                      <a:gd name="T3" fmla="*/ 0 h 41473"/>
                      <a:gd name="T4" fmla="*/ 0 w 21600"/>
                      <a:gd name="T5" fmla="*/ 0 h 41473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41473"/>
                      <a:gd name="T11" fmla="*/ 21600 w 21600"/>
                      <a:gd name="T12" fmla="*/ 41473 h 41473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41473" fill="none" extrusionOk="0">
                        <a:moveTo>
                          <a:pt x="13179" y="41473"/>
                        </a:moveTo>
                        <a:cubicBezTo>
                          <a:pt x="5190" y="38091"/>
                          <a:pt x="0" y="30257"/>
                          <a:pt x="0" y="21582"/>
                        </a:cubicBezTo>
                        <a:cubicBezTo>
                          <a:pt x="-1" y="9991"/>
                          <a:pt x="9147" y="467"/>
                          <a:pt x="20727" y="-1"/>
                        </a:cubicBezTo>
                      </a:path>
                      <a:path w="21600" h="41473" stroke="0" extrusionOk="0">
                        <a:moveTo>
                          <a:pt x="13179" y="41473"/>
                        </a:moveTo>
                        <a:cubicBezTo>
                          <a:pt x="5190" y="38091"/>
                          <a:pt x="0" y="30257"/>
                          <a:pt x="0" y="21582"/>
                        </a:cubicBezTo>
                        <a:cubicBezTo>
                          <a:pt x="-1" y="9991"/>
                          <a:pt x="9147" y="467"/>
                          <a:pt x="20727" y="-1"/>
                        </a:cubicBezTo>
                        <a:lnTo>
                          <a:pt x="21600" y="21582"/>
                        </a:lnTo>
                        <a:lnTo>
                          <a:pt x="13179" y="41473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54" name="Arc 79"/>
                  <p:cNvSpPr>
                    <a:spLocks/>
                  </p:cNvSpPr>
                  <p:nvPr/>
                </p:nvSpPr>
                <p:spPr bwMode="auto">
                  <a:xfrm>
                    <a:off x="1252" y="2048"/>
                    <a:ext cx="42" cy="12"/>
                  </a:xfrm>
                  <a:custGeom>
                    <a:avLst/>
                    <a:gdLst>
                      <a:gd name="T0" fmla="*/ 0 w 38844"/>
                      <a:gd name="T1" fmla="*/ 0 h 21600"/>
                      <a:gd name="T2" fmla="*/ 0 w 38844"/>
                      <a:gd name="T3" fmla="*/ 0 h 21600"/>
                      <a:gd name="T4" fmla="*/ 0 w 38844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38844"/>
                      <a:gd name="T10" fmla="*/ 0 h 21600"/>
                      <a:gd name="T11" fmla="*/ 38844 w 38844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844" h="21600" fill="none" extrusionOk="0">
                        <a:moveTo>
                          <a:pt x="38843" y="12211"/>
                        </a:moveTo>
                        <a:cubicBezTo>
                          <a:pt x="34816" y="18087"/>
                          <a:pt x="28150" y="21599"/>
                          <a:pt x="21027" y="21600"/>
                        </a:cubicBezTo>
                        <a:cubicBezTo>
                          <a:pt x="11001" y="21600"/>
                          <a:pt x="2293" y="14701"/>
                          <a:pt x="-1" y="4941"/>
                        </a:cubicBezTo>
                      </a:path>
                      <a:path w="38844" h="21600" stroke="0" extrusionOk="0">
                        <a:moveTo>
                          <a:pt x="38843" y="12211"/>
                        </a:moveTo>
                        <a:cubicBezTo>
                          <a:pt x="34816" y="18087"/>
                          <a:pt x="28150" y="21599"/>
                          <a:pt x="21027" y="21600"/>
                        </a:cubicBezTo>
                        <a:cubicBezTo>
                          <a:pt x="11001" y="21600"/>
                          <a:pt x="2293" y="14701"/>
                          <a:pt x="-1" y="4941"/>
                        </a:cubicBezTo>
                        <a:lnTo>
                          <a:pt x="21027" y="0"/>
                        </a:lnTo>
                        <a:lnTo>
                          <a:pt x="38843" y="12211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55" name="Arc 80"/>
                  <p:cNvSpPr>
                    <a:spLocks/>
                  </p:cNvSpPr>
                  <p:nvPr/>
                </p:nvSpPr>
                <p:spPr bwMode="auto">
                  <a:xfrm>
                    <a:off x="1253" y="2048"/>
                    <a:ext cx="40" cy="11"/>
                  </a:xfrm>
                  <a:custGeom>
                    <a:avLst/>
                    <a:gdLst>
                      <a:gd name="T0" fmla="*/ 0 w 38540"/>
                      <a:gd name="T1" fmla="*/ 0 h 21600"/>
                      <a:gd name="T2" fmla="*/ 0 w 38540"/>
                      <a:gd name="T3" fmla="*/ 0 h 21600"/>
                      <a:gd name="T4" fmla="*/ 0 w 3854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38540"/>
                      <a:gd name="T10" fmla="*/ 0 h 21600"/>
                      <a:gd name="T11" fmla="*/ 38540 w 3854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540" h="21600" fill="none" extrusionOk="0">
                        <a:moveTo>
                          <a:pt x="38539" y="12573"/>
                        </a:moveTo>
                        <a:cubicBezTo>
                          <a:pt x="34483" y="18239"/>
                          <a:pt x="27944" y="21599"/>
                          <a:pt x="20977" y="21600"/>
                        </a:cubicBezTo>
                        <a:cubicBezTo>
                          <a:pt x="11030" y="21600"/>
                          <a:pt x="2370" y="14808"/>
                          <a:pt x="-1" y="5149"/>
                        </a:cubicBezTo>
                      </a:path>
                      <a:path w="38540" h="21600" stroke="0" extrusionOk="0">
                        <a:moveTo>
                          <a:pt x="38539" y="12573"/>
                        </a:moveTo>
                        <a:cubicBezTo>
                          <a:pt x="34483" y="18239"/>
                          <a:pt x="27944" y="21599"/>
                          <a:pt x="20977" y="21600"/>
                        </a:cubicBezTo>
                        <a:cubicBezTo>
                          <a:pt x="11030" y="21600"/>
                          <a:pt x="2370" y="14808"/>
                          <a:pt x="-1" y="5149"/>
                        </a:cubicBezTo>
                        <a:lnTo>
                          <a:pt x="20977" y="0"/>
                        </a:lnTo>
                        <a:lnTo>
                          <a:pt x="38539" y="12573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</p:grpSp>
          </p:grpSp>
          <p:grpSp>
            <p:nvGrpSpPr>
              <p:cNvPr id="81040" name="Group 81"/>
              <p:cNvGrpSpPr>
                <a:grpSpLocks/>
              </p:cNvGrpSpPr>
              <p:nvPr/>
            </p:nvGrpSpPr>
            <p:grpSpPr bwMode="auto">
              <a:xfrm>
                <a:off x="1709" y="533"/>
                <a:ext cx="169" cy="168"/>
                <a:chOff x="961" y="2167"/>
                <a:chExt cx="169" cy="168"/>
              </a:xfrm>
            </p:grpSpPr>
            <p:sp>
              <p:nvSpPr>
                <p:cNvPr id="81118" name="Freeform 82"/>
                <p:cNvSpPr>
                  <a:spLocks/>
                </p:cNvSpPr>
                <p:nvPr/>
              </p:nvSpPr>
              <p:spPr bwMode="auto">
                <a:xfrm>
                  <a:off x="985" y="2269"/>
                  <a:ext cx="145" cy="18"/>
                </a:xfrm>
                <a:custGeom>
                  <a:avLst/>
                  <a:gdLst>
                    <a:gd name="T0" fmla="*/ 0 w 581"/>
                    <a:gd name="T1" fmla="*/ 0 h 72"/>
                    <a:gd name="T2" fmla="*/ 0 w 581"/>
                    <a:gd name="T3" fmla="*/ 0 h 72"/>
                    <a:gd name="T4" fmla="*/ 0 w 581"/>
                    <a:gd name="T5" fmla="*/ 0 h 72"/>
                    <a:gd name="T6" fmla="*/ 0 w 581"/>
                    <a:gd name="T7" fmla="*/ 0 h 72"/>
                    <a:gd name="T8" fmla="*/ 0 w 581"/>
                    <a:gd name="T9" fmla="*/ 0 h 7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81"/>
                    <a:gd name="T16" fmla="*/ 0 h 72"/>
                    <a:gd name="T17" fmla="*/ 581 w 581"/>
                    <a:gd name="T18" fmla="*/ 72 h 7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81" h="72">
                      <a:moveTo>
                        <a:pt x="0" y="72"/>
                      </a:moveTo>
                      <a:lnTo>
                        <a:pt x="73" y="0"/>
                      </a:lnTo>
                      <a:lnTo>
                        <a:pt x="581" y="0"/>
                      </a:lnTo>
                      <a:lnTo>
                        <a:pt x="516" y="72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19" name="Freeform 83"/>
                <p:cNvSpPr>
                  <a:spLocks/>
                </p:cNvSpPr>
                <p:nvPr/>
              </p:nvSpPr>
              <p:spPr bwMode="auto">
                <a:xfrm>
                  <a:off x="985" y="2269"/>
                  <a:ext cx="145" cy="18"/>
                </a:xfrm>
                <a:custGeom>
                  <a:avLst/>
                  <a:gdLst>
                    <a:gd name="T0" fmla="*/ 0 w 581"/>
                    <a:gd name="T1" fmla="*/ 0 h 72"/>
                    <a:gd name="T2" fmla="*/ 0 w 581"/>
                    <a:gd name="T3" fmla="*/ 0 h 72"/>
                    <a:gd name="T4" fmla="*/ 0 w 581"/>
                    <a:gd name="T5" fmla="*/ 0 h 72"/>
                    <a:gd name="T6" fmla="*/ 0 w 581"/>
                    <a:gd name="T7" fmla="*/ 0 h 72"/>
                    <a:gd name="T8" fmla="*/ 0 w 581"/>
                    <a:gd name="T9" fmla="*/ 0 h 7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81"/>
                    <a:gd name="T16" fmla="*/ 0 h 72"/>
                    <a:gd name="T17" fmla="*/ 581 w 581"/>
                    <a:gd name="T18" fmla="*/ 72 h 7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81" h="72">
                      <a:moveTo>
                        <a:pt x="0" y="72"/>
                      </a:moveTo>
                      <a:lnTo>
                        <a:pt x="73" y="0"/>
                      </a:lnTo>
                      <a:lnTo>
                        <a:pt x="581" y="0"/>
                      </a:lnTo>
                      <a:lnTo>
                        <a:pt x="516" y="72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20" name="Rectangle 84"/>
                <p:cNvSpPr>
                  <a:spLocks noChangeArrowheads="1"/>
                </p:cNvSpPr>
                <p:nvPr/>
              </p:nvSpPr>
              <p:spPr bwMode="auto">
                <a:xfrm>
                  <a:off x="985" y="2287"/>
                  <a:ext cx="129" cy="22"/>
                </a:xfrm>
                <a:prstGeom prst="rect">
                  <a:avLst/>
                </a:prstGeom>
                <a:solidFill>
                  <a:srgbClr val="B7B7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121" name="Rectangle 85"/>
                <p:cNvSpPr>
                  <a:spLocks noChangeArrowheads="1"/>
                </p:cNvSpPr>
                <p:nvPr/>
              </p:nvSpPr>
              <p:spPr bwMode="auto">
                <a:xfrm>
                  <a:off x="986" y="2288"/>
                  <a:ext cx="127" cy="20"/>
                </a:xfrm>
                <a:prstGeom prst="rect">
                  <a:avLst/>
                </a:prstGeom>
                <a:solidFill>
                  <a:srgbClr val="B7B79D"/>
                </a:solidFill>
                <a:ln w="3175">
                  <a:solidFill>
                    <a:srgbClr val="49493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122" name="Freeform 86"/>
                <p:cNvSpPr>
                  <a:spLocks/>
                </p:cNvSpPr>
                <p:nvPr/>
              </p:nvSpPr>
              <p:spPr bwMode="auto">
                <a:xfrm>
                  <a:off x="1114" y="2269"/>
                  <a:ext cx="16" cy="40"/>
                </a:xfrm>
                <a:custGeom>
                  <a:avLst/>
                  <a:gdLst>
                    <a:gd name="T0" fmla="*/ 0 w 65"/>
                    <a:gd name="T1" fmla="*/ 0 h 160"/>
                    <a:gd name="T2" fmla="*/ 0 w 65"/>
                    <a:gd name="T3" fmla="*/ 0 h 160"/>
                    <a:gd name="T4" fmla="*/ 0 w 65"/>
                    <a:gd name="T5" fmla="*/ 0 h 160"/>
                    <a:gd name="T6" fmla="*/ 0 w 65"/>
                    <a:gd name="T7" fmla="*/ 0 h 160"/>
                    <a:gd name="T8" fmla="*/ 0 w 65"/>
                    <a:gd name="T9" fmla="*/ 0 h 16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5"/>
                    <a:gd name="T16" fmla="*/ 0 h 160"/>
                    <a:gd name="T17" fmla="*/ 65 w 65"/>
                    <a:gd name="T18" fmla="*/ 160 h 16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5" h="160">
                      <a:moveTo>
                        <a:pt x="0" y="160"/>
                      </a:moveTo>
                      <a:lnTo>
                        <a:pt x="65" y="96"/>
                      </a:lnTo>
                      <a:lnTo>
                        <a:pt x="65" y="0"/>
                      </a:lnTo>
                      <a:lnTo>
                        <a:pt x="0" y="72"/>
                      </a:lnTo>
                      <a:lnTo>
                        <a:pt x="0" y="160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23" name="Freeform 87"/>
                <p:cNvSpPr>
                  <a:spLocks/>
                </p:cNvSpPr>
                <p:nvPr/>
              </p:nvSpPr>
              <p:spPr bwMode="auto">
                <a:xfrm>
                  <a:off x="1114" y="2269"/>
                  <a:ext cx="16" cy="40"/>
                </a:xfrm>
                <a:custGeom>
                  <a:avLst/>
                  <a:gdLst>
                    <a:gd name="T0" fmla="*/ 0 w 65"/>
                    <a:gd name="T1" fmla="*/ 0 h 160"/>
                    <a:gd name="T2" fmla="*/ 0 w 65"/>
                    <a:gd name="T3" fmla="*/ 0 h 160"/>
                    <a:gd name="T4" fmla="*/ 0 w 65"/>
                    <a:gd name="T5" fmla="*/ 0 h 160"/>
                    <a:gd name="T6" fmla="*/ 0 w 65"/>
                    <a:gd name="T7" fmla="*/ 0 h 160"/>
                    <a:gd name="T8" fmla="*/ 0 w 65"/>
                    <a:gd name="T9" fmla="*/ 0 h 16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5"/>
                    <a:gd name="T16" fmla="*/ 0 h 160"/>
                    <a:gd name="T17" fmla="*/ 65 w 65"/>
                    <a:gd name="T18" fmla="*/ 160 h 16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5" h="160">
                      <a:moveTo>
                        <a:pt x="0" y="160"/>
                      </a:moveTo>
                      <a:lnTo>
                        <a:pt x="65" y="96"/>
                      </a:lnTo>
                      <a:lnTo>
                        <a:pt x="65" y="0"/>
                      </a:lnTo>
                      <a:lnTo>
                        <a:pt x="0" y="72"/>
                      </a:lnTo>
                      <a:lnTo>
                        <a:pt x="0" y="160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24" name="Freeform 88"/>
                <p:cNvSpPr>
                  <a:spLocks/>
                </p:cNvSpPr>
                <p:nvPr/>
              </p:nvSpPr>
              <p:spPr bwMode="auto">
                <a:xfrm>
                  <a:off x="989" y="2269"/>
                  <a:ext cx="139" cy="14"/>
                </a:xfrm>
                <a:custGeom>
                  <a:avLst/>
                  <a:gdLst>
                    <a:gd name="T0" fmla="*/ 0 w 557"/>
                    <a:gd name="T1" fmla="*/ 0 h 56"/>
                    <a:gd name="T2" fmla="*/ 0 w 557"/>
                    <a:gd name="T3" fmla="*/ 0 h 56"/>
                    <a:gd name="T4" fmla="*/ 0 w 557"/>
                    <a:gd name="T5" fmla="*/ 0 h 56"/>
                    <a:gd name="T6" fmla="*/ 0 w 557"/>
                    <a:gd name="T7" fmla="*/ 0 h 56"/>
                    <a:gd name="T8" fmla="*/ 0 w 557"/>
                    <a:gd name="T9" fmla="*/ 0 h 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57"/>
                    <a:gd name="T16" fmla="*/ 0 h 56"/>
                    <a:gd name="T17" fmla="*/ 557 w 557"/>
                    <a:gd name="T18" fmla="*/ 56 h 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57" h="56">
                      <a:moveTo>
                        <a:pt x="0" y="56"/>
                      </a:moveTo>
                      <a:lnTo>
                        <a:pt x="57" y="0"/>
                      </a:lnTo>
                      <a:lnTo>
                        <a:pt x="557" y="0"/>
                      </a:lnTo>
                      <a:lnTo>
                        <a:pt x="508" y="56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25" name="Freeform 89"/>
                <p:cNvSpPr>
                  <a:spLocks/>
                </p:cNvSpPr>
                <p:nvPr/>
              </p:nvSpPr>
              <p:spPr bwMode="auto">
                <a:xfrm>
                  <a:off x="989" y="2269"/>
                  <a:ext cx="139" cy="14"/>
                </a:xfrm>
                <a:custGeom>
                  <a:avLst/>
                  <a:gdLst>
                    <a:gd name="T0" fmla="*/ 0 w 557"/>
                    <a:gd name="T1" fmla="*/ 0 h 56"/>
                    <a:gd name="T2" fmla="*/ 0 w 557"/>
                    <a:gd name="T3" fmla="*/ 0 h 56"/>
                    <a:gd name="T4" fmla="*/ 0 w 557"/>
                    <a:gd name="T5" fmla="*/ 0 h 56"/>
                    <a:gd name="T6" fmla="*/ 0 w 557"/>
                    <a:gd name="T7" fmla="*/ 0 h 56"/>
                    <a:gd name="T8" fmla="*/ 0 w 557"/>
                    <a:gd name="T9" fmla="*/ 0 h 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57"/>
                    <a:gd name="T16" fmla="*/ 0 h 56"/>
                    <a:gd name="T17" fmla="*/ 557 w 557"/>
                    <a:gd name="T18" fmla="*/ 56 h 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57" h="56">
                      <a:moveTo>
                        <a:pt x="0" y="56"/>
                      </a:moveTo>
                      <a:lnTo>
                        <a:pt x="57" y="0"/>
                      </a:lnTo>
                      <a:lnTo>
                        <a:pt x="557" y="0"/>
                      </a:lnTo>
                      <a:lnTo>
                        <a:pt x="508" y="56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26" name="Freeform 90"/>
                <p:cNvSpPr>
                  <a:spLocks/>
                </p:cNvSpPr>
                <p:nvPr/>
              </p:nvSpPr>
              <p:spPr bwMode="auto">
                <a:xfrm>
                  <a:off x="987" y="2167"/>
                  <a:ext cx="141" cy="14"/>
                </a:xfrm>
                <a:custGeom>
                  <a:avLst/>
                  <a:gdLst>
                    <a:gd name="T0" fmla="*/ 0 w 565"/>
                    <a:gd name="T1" fmla="*/ 0 h 56"/>
                    <a:gd name="T2" fmla="*/ 0 w 565"/>
                    <a:gd name="T3" fmla="*/ 0 h 56"/>
                    <a:gd name="T4" fmla="*/ 0 w 565"/>
                    <a:gd name="T5" fmla="*/ 0 h 56"/>
                    <a:gd name="T6" fmla="*/ 0 w 565"/>
                    <a:gd name="T7" fmla="*/ 0 h 56"/>
                    <a:gd name="T8" fmla="*/ 0 w 565"/>
                    <a:gd name="T9" fmla="*/ 0 h 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65"/>
                    <a:gd name="T16" fmla="*/ 0 h 56"/>
                    <a:gd name="T17" fmla="*/ 565 w 565"/>
                    <a:gd name="T18" fmla="*/ 56 h 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65" h="56">
                      <a:moveTo>
                        <a:pt x="0" y="56"/>
                      </a:moveTo>
                      <a:lnTo>
                        <a:pt x="48" y="0"/>
                      </a:lnTo>
                      <a:lnTo>
                        <a:pt x="565" y="0"/>
                      </a:lnTo>
                      <a:lnTo>
                        <a:pt x="508" y="56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27" name="Freeform 91"/>
                <p:cNvSpPr>
                  <a:spLocks/>
                </p:cNvSpPr>
                <p:nvPr/>
              </p:nvSpPr>
              <p:spPr bwMode="auto">
                <a:xfrm>
                  <a:off x="987" y="2167"/>
                  <a:ext cx="141" cy="14"/>
                </a:xfrm>
                <a:custGeom>
                  <a:avLst/>
                  <a:gdLst>
                    <a:gd name="T0" fmla="*/ 0 w 565"/>
                    <a:gd name="T1" fmla="*/ 0 h 56"/>
                    <a:gd name="T2" fmla="*/ 0 w 565"/>
                    <a:gd name="T3" fmla="*/ 0 h 56"/>
                    <a:gd name="T4" fmla="*/ 0 w 565"/>
                    <a:gd name="T5" fmla="*/ 0 h 56"/>
                    <a:gd name="T6" fmla="*/ 0 w 565"/>
                    <a:gd name="T7" fmla="*/ 0 h 56"/>
                    <a:gd name="T8" fmla="*/ 0 w 565"/>
                    <a:gd name="T9" fmla="*/ 0 h 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65"/>
                    <a:gd name="T16" fmla="*/ 0 h 56"/>
                    <a:gd name="T17" fmla="*/ 565 w 565"/>
                    <a:gd name="T18" fmla="*/ 56 h 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65" h="56">
                      <a:moveTo>
                        <a:pt x="0" y="56"/>
                      </a:moveTo>
                      <a:lnTo>
                        <a:pt x="48" y="0"/>
                      </a:lnTo>
                      <a:lnTo>
                        <a:pt x="565" y="0"/>
                      </a:lnTo>
                      <a:lnTo>
                        <a:pt x="508" y="56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28" name="Rectangle 92"/>
                <p:cNvSpPr>
                  <a:spLocks noChangeArrowheads="1"/>
                </p:cNvSpPr>
                <p:nvPr/>
              </p:nvSpPr>
              <p:spPr bwMode="auto">
                <a:xfrm>
                  <a:off x="988" y="2182"/>
                  <a:ext cx="127" cy="98"/>
                </a:xfrm>
                <a:prstGeom prst="rect">
                  <a:avLst/>
                </a:prstGeom>
                <a:solidFill>
                  <a:srgbClr val="B7B79D"/>
                </a:solidFill>
                <a:ln w="3175">
                  <a:solidFill>
                    <a:srgbClr val="49493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129" name="Rectangle 93"/>
                <p:cNvSpPr>
                  <a:spLocks noChangeArrowheads="1"/>
                </p:cNvSpPr>
                <p:nvPr/>
              </p:nvSpPr>
              <p:spPr bwMode="auto">
                <a:xfrm>
                  <a:off x="998" y="2194"/>
                  <a:ext cx="105" cy="76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49493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130" name="Freeform 94"/>
                <p:cNvSpPr>
                  <a:spLocks/>
                </p:cNvSpPr>
                <p:nvPr/>
              </p:nvSpPr>
              <p:spPr bwMode="auto">
                <a:xfrm>
                  <a:off x="1114" y="2167"/>
                  <a:ext cx="14" cy="112"/>
                </a:xfrm>
                <a:custGeom>
                  <a:avLst/>
                  <a:gdLst>
                    <a:gd name="T0" fmla="*/ 0 w 57"/>
                    <a:gd name="T1" fmla="*/ 0 h 449"/>
                    <a:gd name="T2" fmla="*/ 0 w 57"/>
                    <a:gd name="T3" fmla="*/ 0 h 449"/>
                    <a:gd name="T4" fmla="*/ 0 w 57"/>
                    <a:gd name="T5" fmla="*/ 0 h 449"/>
                    <a:gd name="T6" fmla="*/ 0 w 57"/>
                    <a:gd name="T7" fmla="*/ 0 h 449"/>
                    <a:gd name="T8" fmla="*/ 0 w 57"/>
                    <a:gd name="T9" fmla="*/ 0 h 44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7"/>
                    <a:gd name="T16" fmla="*/ 0 h 449"/>
                    <a:gd name="T17" fmla="*/ 57 w 57"/>
                    <a:gd name="T18" fmla="*/ 449 h 44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7" h="449">
                      <a:moveTo>
                        <a:pt x="0" y="449"/>
                      </a:moveTo>
                      <a:lnTo>
                        <a:pt x="57" y="401"/>
                      </a:lnTo>
                      <a:lnTo>
                        <a:pt x="57" y="0"/>
                      </a:lnTo>
                      <a:lnTo>
                        <a:pt x="0" y="56"/>
                      </a:lnTo>
                      <a:lnTo>
                        <a:pt x="0" y="449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31" name="Freeform 95"/>
                <p:cNvSpPr>
                  <a:spLocks/>
                </p:cNvSpPr>
                <p:nvPr/>
              </p:nvSpPr>
              <p:spPr bwMode="auto">
                <a:xfrm>
                  <a:off x="1114" y="2167"/>
                  <a:ext cx="14" cy="112"/>
                </a:xfrm>
                <a:custGeom>
                  <a:avLst/>
                  <a:gdLst>
                    <a:gd name="T0" fmla="*/ 0 w 57"/>
                    <a:gd name="T1" fmla="*/ 0 h 449"/>
                    <a:gd name="T2" fmla="*/ 0 w 57"/>
                    <a:gd name="T3" fmla="*/ 0 h 449"/>
                    <a:gd name="T4" fmla="*/ 0 w 57"/>
                    <a:gd name="T5" fmla="*/ 0 h 449"/>
                    <a:gd name="T6" fmla="*/ 0 w 57"/>
                    <a:gd name="T7" fmla="*/ 0 h 449"/>
                    <a:gd name="T8" fmla="*/ 0 w 57"/>
                    <a:gd name="T9" fmla="*/ 0 h 44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7"/>
                    <a:gd name="T16" fmla="*/ 0 h 449"/>
                    <a:gd name="T17" fmla="*/ 57 w 57"/>
                    <a:gd name="T18" fmla="*/ 449 h 44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7" h="449">
                      <a:moveTo>
                        <a:pt x="0" y="449"/>
                      </a:moveTo>
                      <a:lnTo>
                        <a:pt x="57" y="401"/>
                      </a:lnTo>
                      <a:lnTo>
                        <a:pt x="57" y="0"/>
                      </a:lnTo>
                      <a:lnTo>
                        <a:pt x="0" y="56"/>
                      </a:lnTo>
                      <a:lnTo>
                        <a:pt x="0" y="449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32" name="Freeform 96"/>
                <p:cNvSpPr>
                  <a:spLocks/>
                </p:cNvSpPr>
                <p:nvPr/>
              </p:nvSpPr>
              <p:spPr bwMode="auto">
                <a:xfrm>
                  <a:off x="961" y="2305"/>
                  <a:ext cx="159" cy="24"/>
                </a:xfrm>
                <a:custGeom>
                  <a:avLst/>
                  <a:gdLst>
                    <a:gd name="T0" fmla="*/ 0 w 637"/>
                    <a:gd name="T1" fmla="*/ 0 h 97"/>
                    <a:gd name="T2" fmla="*/ 0 w 637"/>
                    <a:gd name="T3" fmla="*/ 0 h 97"/>
                    <a:gd name="T4" fmla="*/ 0 w 637"/>
                    <a:gd name="T5" fmla="*/ 0 h 97"/>
                    <a:gd name="T6" fmla="*/ 0 w 637"/>
                    <a:gd name="T7" fmla="*/ 0 h 97"/>
                    <a:gd name="T8" fmla="*/ 0 w 637"/>
                    <a:gd name="T9" fmla="*/ 0 h 9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97"/>
                    <a:gd name="T17" fmla="*/ 637 w 637"/>
                    <a:gd name="T18" fmla="*/ 97 h 9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97">
                      <a:moveTo>
                        <a:pt x="0" y="97"/>
                      </a:moveTo>
                      <a:lnTo>
                        <a:pt x="81" y="0"/>
                      </a:lnTo>
                      <a:lnTo>
                        <a:pt x="637" y="0"/>
                      </a:lnTo>
                      <a:lnTo>
                        <a:pt x="557" y="97"/>
                      </a:lnTo>
                      <a:lnTo>
                        <a:pt x="0" y="97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33" name="Freeform 97"/>
                <p:cNvSpPr>
                  <a:spLocks/>
                </p:cNvSpPr>
                <p:nvPr/>
              </p:nvSpPr>
              <p:spPr bwMode="auto">
                <a:xfrm>
                  <a:off x="961" y="2305"/>
                  <a:ext cx="159" cy="24"/>
                </a:xfrm>
                <a:custGeom>
                  <a:avLst/>
                  <a:gdLst>
                    <a:gd name="T0" fmla="*/ 0 w 637"/>
                    <a:gd name="T1" fmla="*/ 0 h 97"/>
                    <a:gd name="T2" fmla="*/ 0 w 637"/>
                    <a:gd name="T3" fmla="*/ 0 h 97"/>
                    <a:gd name="T4" fmla="*/ 0 w 637"/>
                    <a:gd name="T5" fmla="*/ 0 h 97"/>
                    <a:gd name="T6" fmla="*/ 0 w 637"/>
                    <a:gd name="T7" fmla="*/ 0 h 97"/>
                    <a:gd name="T8" fmla="*/ 0 w 637"/>
                    <a:gd name="T9" fmla="*/ 0 h 9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97"/>
                    <a:gd name="T17" fmla="*/ 637 w 637"/>
                    <a:gd name="T18" fmla="*/ 97 h 9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97">
                      <a:moveTo>
                        <a:pt x="0" y="97"/>
                      </a:moveTo>
                      <a:lnTo>
                        <a:pt x="81" y="0"/>
                      </a:lnTo>
                      <a:lnTo>
                        <a:pt x="637" y="0"/>
                      </a:lnTo>
                      <a:lnTo>
                        <a:pt x="557" y="97"/>
                      </a:lnTo>
                      <a:lnTo>
                        <a:pt x="0" y="97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34" name="Freeform 98"/>
                <p:cNvSpPr>
                  <a:spLocks/>
                </p:cNvSpPr>
                <p:nvPr/>
              </p:nvSpPr>
              <p:spPr bwMode="auto">
                <a:xfrm>
                  <a:off x="1100" y="2305"/>
                  <a:ext cx="20" cy="30"/>
                </a:xfrm>
                <a:custGeom>
                  <a:avLst/>
                  <a:gdLst>
                    <a:gd name="T0" fmla="*/ 0 w 80"/>
                    <a:gd name="T1" fmla="*/ 0 h 121"/>
                    <a:gd name="T2" fmla="*/ 0 w 80"/>
                    <a:gd name="T3" fmla="*/ 0 h 121"/>
                    <a:gd name="T4" fmla="*/ 0 w 80"/>
                    <a:gd name="T5" fmla="*/ 0 h 121"/>
                    <a:gd name="T6" fmla="*/ 0 w 80"/>
                    <a:gd name="T7" fmla="*/ 0 h 121"/>
                    <a:gd name="T8" fmla="*/ 0 w 80"/>
                    <a:gd name="T9" fmla="*/ 0 h 1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0"/>
                    <a:gd name="T16" fmla="*/ 0 h 121"/>
                    <a:gd name="T17" fmla="*/ 80 w 80"/>
                    <a:gd name="T18" fmla="*/ 121 h 12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0" h="121">
                      <a:moveTo>
                        <a:pt x="0" y="121"/>
                      </a:moveTo>
                      <a:lnTo>
                        <a:pt x="80" y="40"/>
                      </a:lnTo>
                      <a:lnTo>
                        <a:pt x="80" y="0"/>
                      </a:lnTo>
                      <a:lnTo>
                        <a:pt x="0" y="105"/>
                      </a:lnTo>
                      <a:lnTo>
                        <a:pt x="0" y="121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35" name="Freeform 99"/>
                <p:cNvSpPr>
                  <a:spLocks/>
                </p:cNvSpPr>
                <p:nvPr/>
              </p:nvSpPr>
              <p:spPr bwMode="auto">
                <a:xfrm>
                  <a:off x="1100" y="2305"/>
                  <a:ext cx="20" cy="30"/>
                </a:xfrm>
                <a:custGeom>
                  <a:avLst/>
                  <a:gdLst>
                    <a:gd name="T0" fmla="*/ 0 w 80"/>
                    <a:gd name="T1" fmla="*/ 0 h 121"/>
                    <a:gd name="T2" fmla="*/ 0 w 80"/>
                    <a:gd name="T3" fmla="*/ 0 h 121"/>
                    <a:gd name="T4" fmla="*/ 0 w 80"/>
                    <a:gd name="T5" fmla="*/ 0 h 121"/>
                    <a:gd name="T6" fmla="*/ 0 w 80"/>
                    <a:gd name="T7" fmla="*/ 0 h 121"/>
                    <a:gd name="T8" fmla="*/ 0 w 80"/>
                    <a:gd name="T9" fmla="*/ 0 h 1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0"/>
                    <a:gd name="T16" fmla="*/ 0 h 121"/>
                    <a:gd name="T17" fmla="*/ 80 w 80"/>
                    <a:gd name="T18" fmla="*/ 121 h 12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0" h="121">
                      <a:moveTo>
                        <a:pt x="0" y="121"/>
                      </a:moveTo>
                      <a:lnTo>
                        <a:pt x="80" y="40"/>
                      </a:lnTo>
                      <a:lnTo>
                        <a:pt x="80" y="0"/>
                      </a:lnTo>
                      <a:lnTo>
                        <a:pt x="0" y="105"/>
                      </a:lnTo>
                      <a:lnTo>
                        <a:pt x="0" y="121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36" name="Rectangle 100"/>
                <p:cNvSpPr>
                  <a:spLocks noChangeArrowheads="1"/>
                </p:cNvSpPr>
                <p:nvPr/>
              </p:nvSpPr>
              <p:spPr bwMode="auto">
                <a:xfrm>
                  <a:off x="961" y="2329"/>
                  <a:ext cx="139" cy="6"/>
                </a:xfrm>
                <a:prstGeom prst="rect">
                  <a:avLst/>
                </a:prstGeom>
                <a:solidFill>
                  <a:srgbClr val="B7B7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137" name="Rectangle 101"/>
                <p:cNvSpPr>
                  <a:spLocks noChangeArrowheads="1"/>
                </p:cNvSpPr>
                <p:nvPr/>
              </p:nvSpPr>
              <p:spPr bwMode="auto">
                <a:xfrm>
                  <a:off x="962" y="2330"/>
                  <a:ext cx="137" cy="4"/>
                </a:xfrm>
                <a:prstGeom prst="rect">
                  <a:avLst/>
                </a:prstGeom>
                <a:solidFill>
                  <a:srgbClr val="B7B79D"/>
                </a:solidFill>
                <a:ln w="3175">
                  <a:solidFill>
                    <a:srgbClr val="49493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</p:grpSp>
          <p:grpSp>
            <p:nvGrpSpPr>
              <p:cNvPr id="81041" name="Group 102"/>
              <p:cNvGrpSpPr>
                <a:grpSpLocks/>
              </p:cNvGrpSpPr>
              <p:nvPr/>
            </p:nvGrpSpPr>
            <p:grpSpPr bwMode="auto">
              <a:xfrm>
                <a:off x="1753" y="571"/>
                <a:ext cx="93" cy="56"/>
                <a:chOff x="1005" y="2205"/>
                <a:chExt cx="93" cy="56"/>
              </a:xfrm>
            </p:grpSpPr>
            <p:grpSp>
              <p:nvGrpSpPr>
                <p:cNvPr id="81091" name="Group 103"/>
                <p:cNvGrpSpPr>
                  <a:grpSpLocks/>
                </p:cNvGrpSpPr>
                <p:nvPr/>
              </p:nvGrpSpPr>
              <p:grpSpPr bwMode="auto">
                <a:xfrm>
                  <a:off x="1005" y="2205"/>
                  <a:ext cx="93" cy="56"/>
                  <a:chOff x="1005" y="2205"/>
                  <a:chExt cx="93" cy="56"/>
                </a:xfrm>
              </p:grpSpPr>
              <p:sp>
                <p:nvSpPr>
                  <p:cNvPr id="81109" name="Oval 104"/>
                  <p:cNvSpPr>
                    <a:spLocks noChangeArrowheads="1"/>
                  </p:cNvSpPr>
                  <p:nvPr/>
                </p:nvSpPr>
                <p:spPr bwMode="auto">
                  <a:xfrm>
                    <a:off x="1037" y="2205"/>
                    <a:ext cx="41" cy="24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110" name="Oval 105"/>
                  <p:cNvSpPr>
                    <a:spLocks noChangeArrowheads="1"/>
                  </p:cNvSpPr>
                  <p:nvPr/>
                </p:nvSpPr>
                <p:spPr bwMode="auto">
                  <a:xfrm>
                    <a:off x="1015" y="2211"/>
                    <a:ext cx="31" cy="24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111" name="Oval 106"/>
                  <p:cNvSpPr>
                    <a:spLocks noChangeArrowheads="1"/>
                  </p:cNvSpPr>
                  <p:nvPr/>
                </p:nvSpPr>
                <p:spPr bwMode="auto">
                  <a:xfrm>
                    <a:off x="1005" y="2225"/>
                    <a:ext cx="20" cy="18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112" name="Oval 107"/>
                  <p:cNvSpPr>
                    <a:spLocks noChangeArrowheads="1"/>
                  </p:cNvSpPr>
                  <p:nvPr/>
                </p:nvSpPr>
                <p:spPr bwMode="auto">
                  <a:xfrm>
                    <a:off x="1011" y="2233"/>
                    <a:ext cx="32" cy="20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113" name="Oval 108"/>
                  <p:cNvSpPr>
                    <a:spLocks noChangeArrowheads="1"/>
                  </p:cNvSpPr>
                  <p:nvPr/>
                </p:nvSpPr>
                <p:spPr bwMode="auto">
                  <a:xfrm>
                    <a:off x="1033" y="2237"/>
                    <a:ext cx="49" cy="24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114" name="Oval 109"/>
                  <p:cNvSpPr>
                    <a:spLocks noChangeArrowheads="1"/>
                  </p:cNvSpPr>
                  <p:nvPr/>
                </p:nvSpPr>
                <p:spPr bwMode="auto">
                  <a:xfrm>
                    <a:off x="1064" y="2211"/>
                    <a:ext cx="30" cy="18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115" name="Oval 110"/>
                  <p:cNvSpPr>
                    <a:spLocks noChangeArrowheads="1"/>
                  </p:cNvSpPr>
                  <p:nvPr/>
                </p:nvSpPr>
                <p:spPr bwMode="auto">
                  <a:xfrm>
                    <a:off x="1068" y="2223"/>
                    <a:ext cx="30" cy="18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116" name="Oval 111"/>
                  <p:cNvSpPr>
                    <a:spLocks noChangeArrowheads="1"/>
                  </p:cNvSpPr>
                  <p:nvPr/>
                </p:nvSpPr>
                <p:spPr bwMode="auto">
                  <a:xfrm>
                    <a:off x="1066" y="2227"/>
                    <a:ext cx="30" cy="30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117" name="Oval 112"/>
                  <p:cNvSpPr>
                    <a:spLocks noChangeArrowheads="1"/>
                  </p:cNvSpPr>
                  <p:nvPr/>
                </p:nvSpPr>
                <p:spPr bwMode="auto">
                  <a:xfrm>
                    <a:off x="1021" y="2219"/>
                    <a:ext cx="61" cy="30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</p:grpSp>
            <p:grpSp>
              <p:nvGrpSpPr>
                <p:cNvPr id="81092" name="Group 113"/>
                <p:cNvGrpSpPr>
                  <a:grpSpLocks/>
                </p:cNvGrpSpPr>
                <p:nvPr/>
              </p:nvGrpSpPr>
              <p:grpSpPr bwMode="auto">
                <a:xfrm>
                  <a:off x="1005" y="2205"/>
                  <a:ext cx="93" cy="56"/>
                  <a:chOff x="1005" y="2205"/>
                  <a:chExt cx="93" cy="56"/>
                </a:xfrm>
              </p:grpSpPr>
              <p:sp>
                <p:nvSpPr>
                  <p:cNvPr id="81093" name="Arc 114"/>
                  <p:cNvSpPr>
                    <a:spLocks/>
                  </p:cNvSpPr>
                  <p:nvPr/>
                </p:nvSpPr>
                <p:spPr bwMode="auto">
                  <a:xfrm>
                    <a:off x="1039" y="2205"/>
                    <a:ext cx="38" cy="12"/>
                  </a:xfrm>
                  <a:custGeom>
                    <a:avLst/>
                    <a:gdLst>
                      <a:gd name="T0" fmla="*/ 0 w 40079"/>
                      <a:gd name="T1" fmla="*/ 0 h 21600"/>
                      <a:gd name="T2" fmla="*/ 0 w 40079"/>
                      <a:gd name="T3" fmla="*/ 0 h 21600"/>
                      <a:gd name="T4" fmla="*/ 0 w 40079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40079"/>
                      <a:gd name="T10" fmla="*/ 0 h 21600"/>
                      <a:gd name="T11" fmla="*/ 40079 w 40079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0079" h="21600" fill="none" extrusionOk="0">
                        <a:moveTo>
                          <a:pt x="0" y="14358"/>
                        </a:moveTo>
                        <a:cubicBezTo>
                          <a:pt x="3063" y="5749"/>
                          <a:pt x="11212" y="-1"/>
                          <a:pt x="20350" y="0"/>
                        </a:cubicBezTo>
                        <a:cubicBezTo>
                          <a:pt x="28878" y="0"/>
                          <a:pt x="36608" y="5017"/>
                          <a:pt x="40079" y="12807"/>
                        </a:cubicBezTo>
                      </a:path>
                      <a:path w="40079" h="21600" stroke="0" extrusionOk="0">
                        <a:moveTo>
                          <a:pt x="0" y="14358"/>
                        </a:moveTo>
                        <a:cubicBezTo>
                          <a:pt x="3063" y="5749"/>
                          <a:pt x="11212" y="-1"/>
                          <a:pt x="20350" y="0"/>
                        </a:cubicBezTo>
                        <a:cubicBezTo>
                          <a:pt x="28878" y="0"/>
                          <a:pt x="36608" y="5017"/>
                          <a:pt x="40079" y="12807"/>
                        </a:cubicBezTo>
                        <a:lnTo>
                          <a:pt x="20350" y="21600"/>
                        </a:lnTo>
                        <a:lnTo>
                          <a:pt x="0" y="14358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094" name="Arc 115"/>
                  <p:cNvSpPr>
                    <a:spLocks/>
                  </p:cNvSpPr>
                  <p:nvPr/>
                </p:nvSpPr>
                <p:spPr bwMode="auto">
                  <a:xfrm>
                    <a:off x="1040" y="2206"/>
                    <a:ext cx="36" cy="11"/>
                  </a:xfrm>
                  <a:custGeom>
                    <a:avLst/>
                    <a:gdLst>
                      <a:gd name="T0" fmla="*/ 0 w 39867"/>
                      <a:gd name="T1" fmla="*/ 0 h 21600"/>
                      <a:gd name="T2" fmla="*/ 0 w 39867"/>
                      <a:gd name="T3" fmla="*/ 0 h 21600"/>
                      <a:gd name="T4" fmla="*/ 0 w 39867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39867"/>
                      <a:gd name="T10" fmla="*/ 0 h 21600"/>
                      <a:gd name="T11" fmla="*/ 39867 w 39867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9867" h="21600" fill="none" extrusionOk="0">
                        <a:moveTo>
                          <a:pt x="-1" y="14116"/>
                        </a:moveTo>
                        <a:cubicBezTo>
                          <a:pt x="3132" y="5633"/>
                          <a:pt x="11218" y="-1"/>
                          <a:pt x="20262" y="0"/>
                        </a:cubicBezTo>
                        <a:cubicBezTo>
                          <a:pt x="28681" y="0"/>
                          <a:pt x="36333" y="4892"/>
                          <a:pt x="39867" y="12533"/>
                        </a:cubicBezTo>
                      </a:path>
                      <a:path w="39867" h="21600" stroke="0" extrusionOk="0">
                        <a:moveTo>
                          <a:pt x="-1" y="14116"/>
                        </a:moveTo>
                        <a:cubicBezTo>
                          <a:pt x="3132" y="5633"/>
                          <a:pt x="11218" y="-1"/>
                          <a:pt x="20262" y="0"/>
                        </a:cubicBezTo>
                        <a:cubicBezTo>
                          <a:pt x="28681" y="0"/>
                          <a:pt x="36333" y="4892"/>
                          <a:pt x="39867" y="12533"/>
                        </a:cubicBezTo>
                        <a:lnTo>
                          <a:pt x="20262" y="21600"/>
                        </a:lnTo>
                        <a:lnTo>
                          <a:pt x="-1" y="14116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095" name="Arc 116"/>
                  <p:cNvSpPr>
                    <a:spLocks/>
                  </p:cNvSpPr>
                  <p:nvPr/>
                </p:nvSpPr>
                <p:spPr bwMode="auto">
                  <a:xfrm>
                    <a:off x="1015" y="2211"/>
                    <a:ext cx="23" cy="14"/>
                  </a:xfrm>
                  <a:custGeom>
                    <a:avLst/>
                    <a:gdLst>
                      <a:gd name="T0" fmla="*/ 0 w 31958"/>
                      <a:gd name="T1" fmla="*/ 0 h 25972"/>
                      <a:gd name="T2" fmla="*/ 0 w 31958"/>
                      <a:gd name="T3" fmla="*/ 0 h 25972"/>
                      <a:gd name="T4" fmla="*/ 0 w 31958"/>
                      <a:gd name="T5" fmla="*/ 0 h 25972"/>
                      <a:gd name="T6" fmla="*/ 0 60000 65536"/>
                      <a:gd name="T7" fmla="*/ 0 60000 65536"/>
                      <a:gd name="T8" fmla="*/ 0 60000 65536"/>
                      <a:gd name="T9" fmla="*/ 0 w 31958"/>
                      <a:gd name="T10" fmla="*/ 0 h 25972"/>
                      <a:gd name="T11" fmla="*/ 31958 w 31958"/>
                      <a:gd name="T12" fmla="*/ 25972 h 259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1958" h="25972" fill="none" extrusionOk="0">
                        <a:moveTo>
                          <a:pt x="447" y="25971"/>
                        </a:moveTo>
                        <a:cubicBezTo>
                          <a:pt x="149" y="24533"/>
                          <a:pt x="0" y="23068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5219" y="-1"/>
                          <a:pt x="28781" y="909"/>
                          <a:pt x="31958" y="2645"/>
                        </a:cubicBezTo>
                      </a:path>
                      <a:path w="31958" h="25972" stroke="0" extrusionOk="0">
                        <a:moveTo>
                          <a:pt x="447" y="25971"/>
                        </a:moveTo>
                        <a:cubicBezTo>
                          <a:pt x="149" y="24533"/>
                          <a:pt x="0" y="23068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5219" y="-1"/>
                          <a:pt x="28781" y="909"/>
                          <a:pt x="31958" y="2645"/>
                        </a:cubicBezTo>
                        <a:lnTo>
                          <a:pt x="21600" y="21600"/>
                        </a:lnTo>
                        <a:lnTo>
                          <a:pt x="447" y="25971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096" name="Arc 117"/>
                  <p:cNvSpPr>
                    <a:spLocks/>
                  </p:cNvSpPr>
                  <p:nvPr/>
                </p:nvSpPr>
                <p:spPr bwMode="auto">
                  <a:xfrm>
                    <a:off x="1016" y="2212"/>
                    <a:ext cx="21" cy="13"/>
                  </a:xfrm>
                  <a:custGeom>
                    <a:avLst/>
                    <a:gdLst>
                      <a:gd name="T0" fmla="*/ 0 w 31797"/>
                      <a:gd name="T1" fmla="*/ 0 h 26058"/>
                      <a:gd name="T2" fmla="*/ 0 w 31797"/>
                      <a:gd name="T3" fmla="*/ 0 h 26058"/>
                      <a:gd name="T4" fmla="*/ 0 w 31797"/>
                      <a:gd name="T5" fmla="*/ 0 h 26058"/>
                      <a:gd name="T6" fmla="*/ 0 60000 65536"/>
                      <a:gd name="T7" fmla="*/ 0 60000 65536"/>
                      <a:gd name="T8" fmla="*/ 0 60000 65536"/>
                      <a:gd name="T9" fmla="*/ 0 w 31797"/>
                      <a:gd name="T10" fmla="*/ 0 h 26058"/>
                      <a:gd name="T11" fmla="*/ 31797 w 31797"/>
                      <a:gd name="T12" fmla="*/ 26058 h 26058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1797" h="26058" fill="none" extrusionOk="0">
                        <a:moveTo>
                          <a:pt x="465" y="26057"/>
                        </a:moveTo>
                        <a:cubicBezTo>
                          <a:pt x="155" y="24592"/>
                          <a:pt x="0" y="23098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5157" y="-1"/>
                          <a:pt x="28660" y="878"/>
                          <a:pt x="31796" y="2558"/>
                        </a:cubicBezTo>
                      </a:path>
                      <a:path w="31797" h="26058" stroke="0" extrusionOk="0">
                        <a:moveTo>
                          <a:pt x="465" y="26057"/>
                        </a:moveTo>
                        <a:cubicBezTo>
                          <a:pt x="155" y="24592"/>
                          <a:pt x="0" y="23098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5157" y="-1"/>
                          <a:pt x="28660" y="878"/>
                          <a:pt x="31796" y="2558"/>
                        </a:cubicBezTo>
                        <a:lnTo>
                          <a:pt x="21600" y="21600"/>
                        </a:lnTo>
                        <a:lnTo>
                          <a:pt x="465" y="26057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097" name="Arc 118"/>
                  <p:cNvSpPr>
                    <a:spLocks/>
                  </p:cNvSpPr>
                  <p:nvPr/>
                </p:nvSpPr>
                <p:spPr bwMode="auto">
                  <a:xfrm>
                    <a:off x="1011" y="2242"/>
                    <a:ext cx="24" cy="11"/>
                  </a:xfrm>
                  <a:custGeom>
                    <a:avLst/>
                    <a:gdLst>
                      <a:gd name="T0" fmla="*/ 0 w 32394"/>
                      <a:gd name="T1" fmla="*/ 0 h 22980"/>
                      <a:gd name="T2" fmla="*/ 0 w 32394"/>
                      <a:gd name="T3" fmla="*/ 0 h 22980"/>
                      <a:gd name="T4" fmla="*/ 0 w 32394"/>
                      <a:gd name="T5" fmla="*/ 0 h 22980"/>
                      <a:gd name="T6" fmla="*/ 0 60000 65536"/>
                      <a:gd name="T7" fmla="*/ 0 60000 65536"/>
                      <a:gd name="T8" fmla="*/ 0 60000 65536"/>
                      <a:gd name="T9" fmla="*/ 0 w 32394"/>
                      <a:gd name="T10" fmla="*/ 0 h 22980"/>
                      <a:gd name="T11" fmla="*/ 32394 w 32394"/>
                      <a:gd name="T12" fmla="*/ 22980 h 2298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2394" h="22980" fill="none" extrusionOk="0">
                        <a:moveTo>
                          <a:pt x="32393" y="20089"/>
                        </a:moveTo>
                        <a:cubicBezTo>
                          <a:pt x="29111" y="21983"/>
                          <a:pt x="25389" y="22979"/>
                          <a:pt x="21600" y="22980"/>
                        </a:cubicBezTo>
                        <a:cubicBezTo>
                          <a:pt x="9670" y="22980"/>
                          <a:pt x="0" y="13309"/>
                          <a:pt x="0" y="1380"/>
                        </a:cubicBezTo>
                        <a:cubicBezTo>
                          <a:pt x="-1" y="919"/>
                          <a:pt x="14" y="459"/>
                          <a:pt x="44" y="0"/>
                        </a:cubicBezTo>
                      </a:path>
                      <a:path w="32394" h="22980" stroke="0" extrusionOk="0">
                        <a:moveTo>
                          <a:pt x="32393" y="20089"/>
                        </a:moveTo>
                        <a:cubicBezTo>
                          <a:pt x="29111" y="21983"/>
                          <a:pt x="25389" y="22979"/>
                          <a:pt x="21600" y="22980"/>
                        </a:cubicBezTo>
                        <a:cubicBezTo>
                          <a:pt x="9670" y="22980"/>
                          <a:pt x="0" y="13309"/>
                          <a:pt x="0" y="1380"/>
                        </a:cubicBezTo>
                        <a:cubicBezTo>
                          <a:pt x="-1" y="919"/>
                          <a:pt x="14" y="459"/>
                          <a:pt x="44" y="0"/>
                        </a:cubicBezTo>
                        <a:lnTo>
                          <a:pt x="21600" y="1380"/>
                        </a:lnTo>
                        <a:lnTo>
                          <a:pt x="32393" y="20089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098" name="Arc 119"/>
                  <p:cNvSpPr>
                    <a:spLocks/>
                  </p:cNvSpPr>
                  <p:nvPr/>
                </p:nvSpPr>
                <p:spPr bwMode="auto">
                  <a:xfrm>
                    <a:off x="1012" y="2242"/>
                    <a:ext cx="22" cy="10"/>
                  </a:xfrm>
                  <a:custGeom>
                    <a:avLst/>
                    <a:gdLst>
                      <a:gd name="T0" fmla="*/ 0 w 32065"/>
                      <a:gd name="T1" fmla="*/ 0 h 23037"/>
                      <a:gd name="T2" fmla="*/ 0 w 32065"/>
                      <a:gd name="T3" fmla="*/ 0 h 23037"/>
                      <a:gd name="T4" fmla="*/ 0 w 32065"/>
                      <a:gd name="T5" fmla="*/ 0 h 23037"/>
                      <a:gd name="T6" fmla="*/ 0 60000 65536"/>
                      <a:gd name="T7" fmla="*/ 0 60000 65536"/>
                      <a:gd name="T8" fmla="*/ 0 60000 65536"/>
                      <a:gd name="T9" fmla="*/ 0 w 32065"/>
                      <a:gd name="T10" fmla="*/ 0 h 23037"/>
                      <a:gd name="T11" fmla="*/ 32065 w 32065"/>
                      <a:gd name="T12" fmla="*/ 23037 h 23037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2065" h="23037" fill="none" extrusionOk="0">
                        <a:moveTo>
                          <a:pt x="32065" y="20332"/>
                        </a:moveTo>
                        <a:cubicBezTo>
                          <a:pt x="28862" y="22106"/>
                          <a:pt x="25261" y="23036"/>
                          <a:pt x="21600" y="23037"/>
                        </a:cubicBezTo>
                        <a:cubicBezTo>
                          <a:pt x="9670" y="23037"/>
                          <a:pt x="0" y="13366"/>
                          <a:pt x="0" y="1437"/>
                        </a:cubicBezTo>
                        <a:cubicBezTo>
                          <a:pt x="-1" y="957"/>
                          <a:pt x="15" y="478"/>
                          <a:pt x="47" y="-1"/>
                        </a:cubicBezTo>
                      </a:path>
                      <a:path w="32065" h="23037" stroke="0" extrusionOk="0">
                        <a:moveTo>
                          <a:pt x="32065" y="20332"/>
                        </a:moveTo>
                        <a:cubicBezTo>
                          <a:pt x="28862" y="22106"/>
                          <a:pt x="25261" y="23036"/>
                          <a:pt x="21600" y="23037"/>
                        </a:cubicBezTo>
                        <a:cubicBezTo>
                          <a:pt x="9670" y="23037"/>
                          <a:pt x="0" y="13366"/>
                          <a:pt x="0" y="1437"/>
                        </a:cubicBezTo>
                        <a:cubicBezTo>
                          <a:pt x="-1" y="957"/>
                          <a:pt x="15" y="478"/>
                          <a:pt x="47" y="-1"/>
                        </a:cubicBezTo>
                        <a:lnTo>
                          <a:pt x="21600" y="1437"/>
                        </a:lnTo>
                        <a:lnTo>
                          <a:pt x="32065" y="20332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099" name="Arc 120"/>
                  <p:cNvSpPr>
                    <a:spLocks/>
                  </p:cNvSpPr>
                  <p:nvPr/>
                </p:nvSpPr>
                <p:spPr bwMode="auto">
                  <a:xfrm>
                    <a:off x="1076" y="2211"/>
                    <a:ext cx="18" cy="13"/>
                  </a:xfrm>
                  <a:custGeom>
                    <a:avLst/>
                    <a:gdLst>
                      <a:gd name="T0" fmla="*/ 0 w 25836"/>
                      <a:gd name="T1" fmla="*/ 0 h 32090"/>
                      <a:gd name="T2" fmla="*/ 0 w 25836"/>
                      <a:gd name="T3" fmla="*/ 0 h 32090"/>
                      <a:gd name="T4" fmla="*/ 0 w 25836"/>
                      <a:gd name="T5" fmla="*/ 0 h 32090"/>
                      <a:gd name="T6" fmla="*/ 0 60000 65536"/>
                      <a:gd name="T7" fmla="*/ 0 60000 65536"/>
                      <a:gd name="T8" fmla="*/ 0 60000 65536"/>
                      <a:gd name="T9" fmla="*/ 0 w 25836"/>
                      <a:gd name="T10" fmla="*/ 0 h 32090"/>
                      <a:gd name="T11" fmla="*/ 25836 w 25836"/>
                      <a:gd name="T12" fmla="*/ 32090 h 320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5836" h="32090" fill="none" extrusionOk="0">
                        <a:moveTo>
                          <a:pt x="0" y="419"/>
                        </a:moveTo>
                        <a:cubicBezTo>
                          <a:pt x="1394" y="140"/>
                          <a:pt x="2813" y="-1"/>
                          <a:pt x="4236" y="0"/>
                        </a:cubicBezTo>
                        <a:cubicBezTo>
                          <a:pt x="16165" y="0"/>
                          <a:pt x="25836" y="9670"/>
                          <a:pt x="25836" y="21600"/>
                        </a:cubicBezTo>
                        <a:cubicBezTo>
                          <a:pt x="25836" y="25270"/>
                          <a:pt x="24900" y="28881"/>
                          <a:pt x="23117" y="32089"/>
                        </a:cubicBezTo>
                      </a:path>
                      <a:path w="25836" h="32090" stroke="0" extrusionOk="0">
                        <a:moveTo>
                          <a:pt x="0" y="419"/>
                        </a:moveTo>
                        <a:cubicBezTo>
                          <a:pt x="1394" y="140"/>
                          <a:pt x="2813" y="-1"/>
                          <a:pt x="4236" y="0"/>
                        </a:cubicBezTo>
                        <a:cubicBezTo>
                          <a:pt x="16165" y="0"/>
                          <a:pt x="25836" y="9670"/>
                          <a:pt x="25836" y="21600"/>
                        </a:cubicBezTo>
                        <a:cubicBezTo>
                          <a:pt x="25836" y="25270"/>
                          <a:pt x="24900" y="28881"/>
                          <a:pt x="23117" y="32089"/>
                        </a:cubicBezTo>
                        <a:lnTo>
                          <a:pt x="4236" y="21600"/>
                        </a:lnTo>
                        <a:lnTo>
                          <a:pt x="0" y="419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00" name="Arc 121"/>
                  <p:cNvSpPr>
                    <a:spLocks/>
                  </p:cNvSpPr>
                  <p:nvPr/>
                </p:nvSpPr>
                <p:spPr bwMode="auto">
                  <a:xfrm>
                    <a:off x="1076" y="2212"/>
                    <a:ext cx="17" cy="12"/>
                  </a:xfrm>
                  <a:custGeom>
                    <a:avLst/>
                    <a:gdLst>
                      <a:gd name="T0" fmla="*/ 0 w 25642"/>
                      <a:gd name="T1" fmla="*/ 0 h 32484"/>
                      <a:gd name="T2" fmla="*/ 0 w 25642"/>
                      <a:gd name="T3" fmla="*/ 0 h 32484"/>
                      <a:gd name="T4" fmla="*/ 0 w 25642"/>
                      <a:gd name="T5" fmla="*/ 0 h 32484"/>
                      <a:gd name="T6" fmla="*/ 0 60000 65536"/>
                      <a:gd name="T7" fmla="*/ 0 60000 65536"/>
                      <a:gd name="T8" fmla="*/ 0 60000 65536"/>
                      <a:gd name="T9" fmla="*/ 0 w 25642"/>
                      <a:gd name="T10" fmla="*/ 0 h 32484"/>
                      <a:gd name="T11" fmla="*/ 25642 w 25642"/>
                      <a:gd name="T12" fmla="*/ 32484 h 3248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5642" h="32484" fill="none" extrusionOk="0">
                        <a:moveTo>
                          <a:pt x="0" y="381"/>
                        </a:moveTo>
                        <a:cubicBezTo>
                          <a:pt x="1332" y="127"/>
                          <a:pt x="2685" y="-1"/>
                          <a:pt x="4042" y="0"/>
                        </a:cubicBezTo>
                        <a:cubicBezTo>
                          <a:pt x="15971" y="0"/>
                          <a:pt x="25642" y="9670"/>
                          <a:pt x="25642" y="21600"/>
                        </a:cubicBezTo>
                        <a:cubicBezTo>
                          <a:pt x="25642" y="25424"/>
                          <a:pt x="24626" y="29180"/>
                          <a:pt x="22699" y="32483"/>
                        </a:cubicBezTo>
                      </a:path>
                      <a:path w="25642" h="32484" stroke="0" extrusionOk="0">
                        <a:moveTo>
                          <a:pt x="0" y="381"/>
                        </a:moveTo>
                        <a:cubicBezTo>
                          <a:pt x="1332" y="127"/>
                          <a:pt x="2685" y="-1"/>
                          <a:pt x="4042" y="0"/>
                        </a:cubicBezTo>
                        <a:cubicBezTo>
                          <a:pt x="15971" y="0"/>
                          <a:pt x="25642" y="9670"/>
                          <a:pt x="25642" y="21600"/>
                        </a:cubicBezTo>
                        <a:cubicBezTo>
                          <a:pt x="25642" y="25424"/>
                          <a:pt x="24626" y="29180"/>
                          <a:pt x="22699" y="32483"/>
                        </a:cubicBezTo>
                        <a:lnTo>
                          <a:pt x="4042" y="21600"/>
                        </a:lnTo>
                        <a:lnTo>
                          <a:pt x="0" y="381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01" name="Arc 122"/>
                  <p:cNvSpPr>
                    <a:spLocks/>
                  </p:cNvSpPr>
                  <p:nvPr/>
                </p:nvSpPr>
                <p:spPr bwMode="auto">
                  <a:xfrm>
                    <a:off x="1082" y="2225"/>
                    <a:ext cx="16" cy="13"/>
                  </a:xfrm>
                  <a:custGeom>
                    <a:avLst/>
                    <a:gdLst>
                      <a:gd name="T0" fmla="*/ 0 w 21600"/>
                      <a:gd name="T1" fmla="*/ 0 h 28665"/>
                      <a:gd name="T2" fmla="*/ 0 w 21600"/>
                      <a:gd name="T3" fmla="*/ 0 h 28665"/>
                      <a:gd name="T4" fmla="*/ 0 w 21600"/>
                      <a:gd name="T5" fmla="*/ 0 h 28665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8665"/>
                      <a:gd name="T11" fmla="*/ 21600 w 21600"/>
                      <a:gd name="T12" fmla="*/ 28665 h 2866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8665" fill="none" extrusionOk="0">
                        <a:moveTo>
                          <a:pt x="13298" y="-1"/>
                        </a:moveTo>
                        <a:cubicBezTo>
                          <a:pt x="18537" y="4093"/>
                          <a:pt x="21600" y="10371"/>
                          <a:pt x="21600" y="17021"/>
                        </a:cubicBezTo>
                        <a:cubicBezTo>
                          <a:pt x="21600" y="21148"/>
                          <a:pt x="20417" y="25188"/>
                          <a:pt x="18192" y="28664"/>
                        </a:cubicBezTo>
                      </a:path>
                      <a:path w="21600" h="28665" stroke="0" extrusionOk="0">
                        <a:moveTo>
                          <a:pt x="13298" y="-1"/>
                        </a:moveTo>
                        <a:cubicBezTo>
                          <a:pt x="18537" y="4093"/>
                          <a:pt x="21600" y="10371"/>
                          <a:pt x="21600" y="17021"/>
                        </a:cubicBezTo>
                        <a:cubicBezTo>
                          <a:pt x="21600" y="21148"/>
                          <a:pt x="20417" y="25188"/>
                          <a:pt x="18192" y="28664"/>
                        </a:cubicBezTo>
                        <a:lnTo>
                          <a:pt x="0" y="17021"/>
                        </a:lnTo>
                        <a:lnTo>
                          <a:pt x="13298" y="-1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02" name="Arc 123"/>
                  <p:cNvSpPr>
                    <a:spLocks/>
                  </p:cNvSpPr>
                  <p:nvPr/>
                </p:nvSpPr>
                <p:spPr bwMode="auto">
                  <a:xfrm>
                    <a:off x="1082" y="2226"/>
                    <a:ext cx="15" cy="12"/>
                  </a:xfrm>
                  <a:custGeom>
                    <a:avLst/>
                    <a:gdLst>
                      <a:gd name="T0" fmla="*/ 0 w 21600"/>
                      <a:gd name="T1" fmla="*/ 0 h 29262"/>
                      <a:gd name="T2" fmla="*/ 0 w 21600"/>
                      <a:gd name="T3" fmla="*/ 0 h 29262"/>
                      <a:gd name="T4" fmla="*/ 0 w 21600"/>
                      <a:gd name="T5" fmla="*/ 0 h 29262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9262"/>
                      <a:gd name="T11" fmla="*/ 21600 w 21600"/>
                      <a:gd name="T12" fmla="*/ 29262 h 2926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9262" fill="none" extrusionOk="0">
                        <a:moveTo>
                          <a:pt x="12959" y="-1"/>
                        </a:moveTo>
                        <a:cubicBezTo>
                          <a:pt x="18399" y="4079"/>
                          <a:pt x="21600" y="10481"/>
                          <a:pt x="21600" y="17280"/>
                        </a:cubicBezTo>
                        <a:cubicBezTo>
                          <a:pt x="21600" y="21544"/>
                          <a:pt x="20337" y="25713"/>
                          <a:pt x="17971" y="29261"/>
                        </a:cubicBezTo>
                      </a:path>
                      <a:path w="21600" h="29262" stroke="0" extrusionOk="0">
                        <a:moveTo>
                          <a:pt x="12959" y="-1"/>
                        </a:moveTo>
                        <a:cubicBezTo>
                          <a:pt x="18399" y="4079"/>
                          <a:pt x="21600" y="10481"/>
                          <a:pt x="21600" y="17280"/>
                        </a:cubicBezTo>
                        <a:cubicBezTo>
                          <a:pt x="21600" y="21544"/>
                          <a:pt x="20337" y="25713"/>
                          <a:pt x="17971" y="29261"/>
                        </a:cubicBezTo>
                        <a:lnTo>
                          <a:pt x="0" y="17280"/>
                        </a:lnTo>
                        <a:lnTo>
                          <a:pt x="12959" y="-1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03" name="Arc 124"/>
                  <p:cNvSpPr>
                    <a:spLocks/>
                  </p:cNvSpPr>
                  <p:nvPr/>
                </p:nvSpPr>
                <p:spPr bwMode="auto">
                  <a:xfrm>
                    <a:off x="1076" y="2237"/>
                    <a:ext cx="20" cy="20"/>
                  </a:xfrm>
                  <a:custGeom>
                    <a:avLst/>
                    <a:gdLst>
                      <a:gd name="T0" fmla="*/ 0 w 28696"/>
                      <a:gd name="T1" fmla="*/ 0 h 28431"/>
                      <a:gd name="T2" fmla="*/ 0 w 28696"/>
                      <a:gd name="T3" fmla="*/ 0 h 28431"/>
                      <a:gd name="T4" fmla="*/ 0 w 28696"/>
                      <a:gd name="T5" fmla="*/ 0 h 28431"/>
                      <a:gd name="T6" fmla="*/ 0 60000 65536"/>
                      <a:gd name="T7" fmla="*/ 0 60000 65536"/>
                      <a:gd name="T8" fmla="*/ 0 60000 65536"/>
                      <a:gd name="T9" fmla="*/ 0 w 28696"/>
                      <a:gd name="T10" fmla="*/ 0 h 28431"/>
                      <a:gd name="T11" fmla="*/ 28696 w 28696"/>
                      <a:gd name="T12" fmla="*/ 28431 h 28431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8696" h="28431" fill="none" extrusionOk="0">
                        <a:moveTo>
                          <a:pt x="27587" y="0"/>
                        </a:moveTo>
                        <a:cubicBezTo>
                          <a:pt x="28321" y="2202"/>
                          <a:pt x="28696" y="4509"/>
                          <a:pt x="28696" y="6831"/>
                        </a:cubicBezTo>
                        <a:cubicBezTo>
                          <a:pt x="28696" y="18760"/>
                          <a:pt x="19025" y="28431"/>
                          <a:pt x="7096" y="28431"/>
                        </a:cubicBezTo>
                        <a:cubicBezTo>
                          <a:pt x="4680" y="28431"/>
                          <a:pt x="2281" y="28025"/>
                          <a:pt x="-1" y="27232"/>
                        </a:cubicBezTo>
                      </a:path>
                      <a:path w="28696" h="28431" stroke="0" extrusionOk="0">
                        <a:moveTo>
                          <a:pt x="27587" y="0"/>
                        </a:moveTo>
                        <a:cubicBezTo>
                          <a:pt x="28321" y="2202"/>
                          <a:pt x="28696" y="4509"/>
                          <a:pt x="28696" y="6831"/>
                        </a:cubicBezTo>
                        <a:cubicBezTo>
                          <a:pt x="28696" y="18760"/>
                          <a:pt x="19025" y="28431"/>
                          <a:pt x="7096" y="28431"/>
                        </a:cubicBezTo>
                        <a:cubicBezTo>
                          <a:pt x="4680" y="28431"/>
                          <a:pt x="2281" y="28025"/>
                          <a:pt x="-1" y="27232"/>
                        </a:cubicBezTo>
                        <a:lnTo>
                          <a:pt x="7096" y="6831"/>
                        </a:lnTo>
                        <a:lnTo>
                          <a:pt x="27587" y="0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04" name="Arc 125"/>
                  <p:cNvSpPr>
                    <a:spLocks/>
                  </p:cNvSpPr>
                  <p:nvPr/>
                </p:nvSpPr>
                <p:spPr bwMode="auto">
                  <a:xfrm>
                    <a:off x="1076" y="2238"/>
                    <a:ext cx="19" cy="18"/>
                  </a:xfrm>
                  <a:custGeom>
                    <a:avLst/>
                    <a:gdLst>
                      <a:gd name="T0" fmla="*/ 0 w 28696"/>
                      <a:gd name="T1" fmla="*/ 0 h 28431"/>
                      <a:gd name="T2" fmla="*/ 0 w 28696"/>
                      <a:gd name="T3" fmla="*/ 0 h 28431"/>
                      <a:gd name="T4" fmla="*/ 0 w 28696"/>
                      <a:gd name="T5" fmla="*/ 0 h 28431"/>
                      <a:gd name="T6" fmla="*/ 0 60000 65536"/>
                      <a:gd name="T7" fmla="*/ 0 60000 65536"/>
                      <a:gd name="T8" fmla="*/ 0 60000 65536"/>
                      <a:gd name="T9" fmla="*/ 0 w 28696"/>
                      <a:gd name="T10" fmla="*/ 0 h 28431"/>
                      <a:gd name="T11" fmla="*/ 28696 w 28696"/>
                      <a:gd name="T12" fmla="*/ 28431 h 28431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8696" h="28431" fill="none" extrusionOk="0">
                        <a:moveTo>
                          <a:pt x="27587" y="0"/>
                        </a:moveTo>
                        <a:cubicBezTo>
                          <a:pt x="28321" y="2202"/>
                          <a:pt x="28696" y="4509"/>
                          <a:pt x="28696" y="6831"/>
                        </a:cubicBezTo>
                        <a:cubicBezTo>
                          <a:pt x="28696" y="18760"/>
                          <a:pt x="19025" y="28431"/>
                          <a:pt x="7096" y="28431"/>
                        </a:cubicBezTo>
                        <a:cubicBezTo>
                          <a:pt x="4680" y="28431"/>
                          <a:pt x="2281" y="28025"/>
                          <a:pt x="-1" y="27232"/>
                        </a:cubicBezTo>
                      </a:path>
                      <a:path w="28696" h="28431" stroke="0" extrusionOk="0">
                        <a:moveTo>
                          <a:pt x="27587" y="0"/>
                        </a:moveTo>
                        <a:cubicBezTo>
                          <a:pt x="28321" y="2202"/>
                          <a:pt x="28696" y="4509"/>
                          <a:pt x="28696" y="6831"/>
                        </a:cubicBezTo>
                        <a:cubicBezTo>
                          <a:pt x="28696" y="18760"/>
                          <a:pt x="19025" y="28431"/>
                          <a:pt x="7096" y="28431"/>
                        </a:cubicBezTo>
                        <a:cubicBezTo>
                          <a:pt x="4680" y="28431"/>
                          <a:pt x="2281" y="28025"/>
                          <a:pt x="-1" y="27232"/>
                        </a:cubicBezTo>
                        <a:lnTo>
                          <a:pt x="7096" y="6831"/>
                        </a:lnTo>
                        <a:lnTo>
                          <a:pt x="27587" y="0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05" name="Arc 126"/>
                  <p:cNvSpPr>
                    <a:spLocks/>
                  </p:cNvSpPr>
                  <p:nvPr/>
                </p:nvSpPr>
                <p:spPr bwMode="auto">
                  <a:xfrm>
                    <a:off x="1005" y="2225"/>
                    <a:ext cx="10" cy="17"/>
                  </a:xfrm>
                  <a:custGeom>
                    <a:avLst/>
                    <a:gdLst>
                      <a:gd name="T0" fmla="*/ 0 w 21600"/>
                      <a:gd name="T1" fmla="*/ 0 h 41281"/>
                      <a:gd name="T2" fmla="*/ 0 w 21600"/>
                      <a:gd name="T3" fmla="*/ 0 h 41281"/>
                      <a:gd name="T4" fmla="*/ 0 w 21600"/>
                      <a:gd name="T5" fmla="*/ 0 h 41281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41281"/>
                      <a:gd name="T11" fmla="*/ 21600 w 21600"/>
                      <a:gd name="T12" fmla="*/ 41281 h 41281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41281" fill="none" extrusionOk="0">
                        <a:moveTo>
                          <a:pt x="12736" y="41280"/>
                        </a:moveTo>
                        <a:cubicBezTo>
                          <a:pt x="4984" y="37792"/>
                          <a:pt x="0" y="30082"/>
                          <a:pt x="0" y="21583"/>
                        </a:cubicBezTo>
                        <a:cubicBezTo>
                          <a:pt x="-1" y="9982"/>
                          <a:pt x="9163" y="453"/>
                          <a:pt x="20754" y="-1"/>
                        </a:cubicBezTo>
                      </a:path>
                      <a:path w="21600" h="41281" stroke="0" extrusionOk="0">
                        <a:moveTo>
                          <a:pt x="12736" y="41280"/>
                        </a:moveTo>
                        <a:cubicBezTo>
                          <a:pt x="4984" y="37792"/>
                          <a:pt x="0" y="30082"/>
                          <a:pt x="0" y="21583"/>
                        </a:cubicBezTo>
                        <a:cubicBezTo>
                          <a:pt x="-1" y="9982"/>
                          <a:pt x="9163" y="453"/>
                          <a:pt x="20754" y="-1"/>
                        </a:cubicBezTo>
                        <a:lnTo>
                          <a:pt x="21600" y="21583"/>
                        </a:lnTo>
                        <a:lnTo>
                          <a:pt x="12736" y="41280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06" name="Arc 127"/>
                  <p:cNvSpPr>
                    <a:spLocks/>
                  </p:cNvSpPr>
                  <p:nvPr/>
                </p:nvSpPr>
                <p:spPr bwMode="auto">
                  <a:xfrm>
                    <a:off x="1006" y="2226"/>
                    <a:ext cx="9" cy="15"/>
                  </a:xfrm>
                  <a:custGeom>
                    <a:avLst/>
                    <a:gdLst>
                      <a:gd name="T0" fmla="*/ 0 w 21600"/>
                      <a:gd name="T1" fmla="*/ 0 h 41322"/>
                      <a:gd name="T2" fmla="*/ 0 w 21600"/>
                      <a:gd name="T3" fmla="*/ 0 h 41322"/>
                      <a:gd name="T4" fmla="*/ 0 w 21600"/>
                      <a:gd name="T5" fmla="*/ 0 h 41322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41322"/>
                      <a:gd name="T11" fmla="*/ 21600 w 21600"/>
                      <a:gd name="T12" fmla="*/ 41322 h 4132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41322" fill="none" extrusionOk="0">
                        <a:moveTo>
                          <a:pt x="12826" y="41322"/>
                        </a:moveTo>
                        <a:cubicBezTo>
                          <a:pt x="5026" y="37855"/>
                          <a:pt x="0" y="30119"/>
                          <a:pt x="0" y="21584"/>
                        </a:cubicBezTo>
                        <a:cubicBezTo>
                          <a:pt x="-1" y="9979"/>
                          <a:pt x="9169" y="448"/>
                          <a:pt x="20766" y="0"/>
                        </a:cubicBezTo>
                      </a:path>
                      <a:path w="21600" h="41322" stroke="0" extrusionOk="0">
                        <a:moveTo>
                          <a:pt x="12826" y="41322"/>
                        </a:moveTo>
                        <a:cubicBezTo>
                          <a:pt x="5026" y="37855"/>
                          <a:pt x="0" y="30119"/>
                          <a:pt x="0" y="21584"/>
                        </a:cubicBezTo>
                        <a:cubicBezTo>
                          <a:pt x="-1" y="9979"/>
                          <a:pt x="9169" y="448"/>
                          <a:pt x="20766" y="0"/>
                        </a:cubicBezTo>
                        <a:lnTo>
                          <a:pt x="21600" y="21584"/>
                        </a:lnTo>
                        <a:lnTo>
                          <a:pt x="12826" y="41322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07" name="Arc 128"/>
                  <p:cNvSpPr>
                    <a:spLocks/>
                  </p:cNvSpPr>
                  <p:nvPr/>
                </p:nvSpPr>
                <p:spPr bwMode="auto">
                  <a:xfrm>
                    <a:off x="1034" y="2249"/>
                    <a:ext cx="43" cy="12"/>
                  </a:xfrm>
                  <a:custGeom>
                    <a:avLst/>
                    <a:gdLst>
                      <a:gd name="T0" fmla="*/ 0 w 39157"/>
                      <a:gd name="T1" fmla="*/ 0 h 21600"/>
                      <a:gd name="T2" fmla="*/ 0 w 39157"/>
                      <a:gd name="T3" fmla="*/ 0 h 21600"/>
                      <a:gd name="T4" fmla="*/ 0 w 39157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39157"/>
                      <a:gd name="T10" fmla="*/ 0 h 21600"/>
                      <a:gd name="T11" fmla="*/ 39157 w 39157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9157" h="21600" fill="none" extrusionOk="0">
                        <a:moveTo>
                          <a:pt x="39156" y="12211"/>
                        </a:moveTo>
                        <a:cubicBezTo>
                          <a:pt x="35129" y="18087"/>
                          <a:pt x="28463" y="21599"/>
                          <a:pt x="21340" y="21600"/>
                        </a:cubicBezTo>
                        <a:cubicBezTo>
                          <a:pt x="10701" y="21600"/>
                          <a:pt x="1646" y="13853"/>
                          <a:pt x="0" y="3342"/>
                        </a:cubicBezTo>
                      </a:path>
                      <a:path w="39157" h="21600" stroke="0" extrusionOk="0">
                        <a:moveTo>
                          <a:pt x="39156" y="12211"/>
                        </a:moveTo>
                        <a:cubicBezTo>
                          <a:pt x="35129" y="18087"/>
                          <a:pt x="28463" y="21599"/>
                          <a:pt x="21340" y="21600"/>
                        </a:cubicBezTo>
                        <a:cubicBezTo>
                          <a:pt x="10701" y="21600"/>
                          <a:pt x="1646" y="13853"/>
                          <a:pt x="0" y="3342"/>
                        </a:cubicBezTo>
                        <a:lnTo>
                          <a:pt x="21340" y="0"/>
                        </a:lnTo>
                        <a:lnTo>
                          <a:pt x="39156" y="12211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08" name="Arc 129"/>
                  <p:cNvSpPr>
                    <a:spLocks/>
                  </p:cNvSpPr>
                  <p:nvPr/>
                </p:nvSpPr>
                <p:spPr bwMode="auto">
                  <a:xfrm>
                    <a:off x="1035" y="2249"/>
                    <a:ext cx="40" cy="11"/>
                  </a:xfrm>
                  <a:custGeom>
                    <a:avLst/>
                    <a:gdLst>
                      <a:gd name="T0" fmla="*/ 0 w 38879"/>
                      <a:gd name="T1" fmla="*/ 0 h 21600"/>
                      <a:gd name="T2" fmla="*/ 0 w 38879"/>
                      <a:gd name="T3" fmla="*/ 0 h 21600"/>
                      <a:gd name="T4" fmla="*/ 0 w 38879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38879"/>
                      <a:gd name="T10" fmla="*/ 0 h 21600"/>
                      <a:gd name="T11" fmla="*/ 38879 w 38879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879" h="21600" fill="none" extrusionOk="0">
                        <a:moveTo>
                          <a:pt x="38878" y="12573"/>
                        </a:moveTo>
                        <a:cubicBezTo>
                          <a:pt x="34822" y="18239"/>
                          <a:pt x="28283" y="21599"/>
                          <a:pt x="21316" y="21600"/>
                        </a:cubicBezTo>
                        <a:cubicBezTo>
                          <a:pt x="10732" y="21600"/>
                          <a:pt x="1708" y="13932"/>
                          <a:pt x="-1" y="3488"/>
                        </a:cubicBezTo>
                      </a:path>
                      <a:path w="38879" h="21600" stroke="0" extrusionOk="0">
                        <a:moveTo>
                          <a:pt x="38878" y="12573"/>
                        </a:moveTo>
                        <a:cubicBezTo>
                          <a:pt x="34822" y="18239"/>
                          <a:pt x="28283" y="21599"/>
                          <a:pt x="21316" y="21600"/>
                        </a:cubicBezTo>
                        <a:cubicBezTo>
                          <a:pt x="10732" y="21600"/>
                          <a:pt x="1708" y="13932"/>
                          <a:pt x="-1" y="3488"/>
                        </a:cubicBezTo>
                        <a:lnTo>
                          <a:pt x="21316" y="0"/>
                        </a:lnTo>
                        <a:lnTo>
                          <a:pt x="38878" y="12573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</p:grpSp>
          </p:grpSp>
          <p:grpSp>
            <p:nvGrpSpPr>
              <p:cNvPr id="81042" name="Group 130"/>
              <p:cNvGrpSpPr>
                <a:grpSpLocks/>
              </p:cNvGrpSpPr>
              <p:nvPr/>
            </p:nvGrpSpPr>
            <p:grpSpPr bwMode="auto">
              <a:xfrm>
                <a:off x="1523" y="332"/>
                <a:ext cx="170" cy="169"/>
                <a:chOff x="775" y="1966"/>
                <a:chExt cx="170" cy="169"/>
              </a:xfrm>
            </p:grpSpPr>
            <p:sp>
              <p:nvSpPr>
                <p:cNvPr id="81071" name="Freeform 131"/>
                <p:cNvSpPr>
                  <a:spLocks/>
                </p:cNvSpPr>
                <p:nvPr/>
              </p:nvSpPr>
              <p:spPr bwMode="auto">
                <a:xfrm>
                  <a:off x="799" y="2068"/>
                  <a:ext cx="146" cy="18"/>
                </a:xfrm>
                <a:custGeom>
                  <a:avLst/>
                  <a:gdLst>
                    <a:gd name="T0" fmla="*/ 0 w 581"/>
                    <a:gd name="T1" fmla="*/ 0 h 72"/>
                    <a:gd name="T2" fmla="*/ 0 w 581"/>
                    <a:gd name="T3" fmla="*/ 0 h 72"/>
                    <a:gd name="T4" fmla="*/ 0 w 581"/>
                    <a:gd name="T5" fmla="*/ 0 h 72"/>
                    <a:gd name="T6" fmla="*/ 0 w 581"/>
                    <a:gd name="T7" fmla="*/ 0 h 72"/>
                    <a:gd name="T8" fmla="*/ 0 w 581"/>
                    <a:gd name="T9" fmla="*/ 0 h 7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81"/>
                    <a:gd name="T16" fmla="*/ 0 h 72"/>
                    <a:gd name="T17" fmla="*/ 581 w 581"/>
                    <a:gd name="T18" fmla="*/ 72 h 7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81" h="72">
                      <a:moveTo>
                        <a:pt x="0" y="72"/>
                      </a:moveTo>
                      <a:lnTo>
                        <a:pt x="72" y="0"/>
                      </a:lnTo>
                      <a:lnTo>
                        <a:pt x="581" y="0"/>
                      </a:lnTo>
                      <a:lnTo>
                        <a:pt x="516" y="72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72" name="Freeform 132"/>
                <p:cNvSpPr>
                  <a:spLocks/>
                </p:cNvSpPr>
                <p:nvPr/>
              </p:nvSpPr>
              <p:spPr bwMode="auto">
                <a:xfrm>
                  <a:off x="799" y="2068"/>
                  <a:ext cx="146" cy="18"/>
                </a:xfrm>
                <a:custGeom>
                  <a:avLst/>
                  <a:gdLst>
                    <a:gd name="T0" fmla="*/ 0 w 581"/>
                    <a:gd name="T1" fmla="*/ 0 h 72"/>
                    <a:gd name="T2" fmla="*/ 0 w 581"/>
                    <a:gd name="T3" fmla="*/ 0 h 72"/>
                    <a:gd name="T4" fmla="*/ 0 w 581"/>
                    <a:gd name="T5" fmla="*/ 0 h 72"/>
                    <a:gd name="T6" fmla="*/ 0 w 581"/>
                    <a:gd name="T7" fmla="*/ 0 h 72"/>
                    <a:gd name="T8" fmla="*/ 0 w 581"/>
                    <a:gd name="T9" fmla="*/ 0 h 7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81"/>
                    <a:gd name="T16" fmla="*/ 0 h 72"/>
                    <a:gd name="T17" fmla="*/ 581 w 581"/>
                    <a:gd name="T18" fmla="*/ 72 h 7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81" h="72">
                      <a:moveTo>
                        <a:pt x="0" y="72"/>
                      </a:moveTo>
                      <a:lnTo>
                        <a:pt x="72" y="0"/>
                      </a:lnTo>
                      <a:lnTo>
                        <a:pt x="581" y="0"/>
                      </a:lnTo>
                      <a:lnTo>
                        <a:pt x="516" y="72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73" name="Rectangle 133"/>
                <p:cNvSpPr>
                  <a:spLocks noChangeArrowheads="1"/>
                </p:cNvSpPr>
                <p:nvPr/>
              </p:nvSpPr>
              <p:spPr bwMode="auto">
                <a:xfrm>
                  <a:off x="799" y="2086"/>
                  <a:ext cx="130" cy="22"/>
                </a:xfrm>
                <a:prstGeom prst="rect">
                  <a:avLst/>
                </a:prstGeom>
                <a:solidFill>
                  <a:srgbClr val="B7B7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074" name="Rectangle 134"/>
                <p:cNvSpPr>
                  <a:spLocks noChangeArrowheads="1"/>
                </p:cNvSpPr>
                <p:nvPr/>
              </p:nvSpPr>
              <p:spPr bwMode="auto">
                <a:xfrm>
                  <a:off x="800" y="2087"/>
                  <a:ext cx="128" cy="20"/>
                </a:xfrm>
                <a:prstGeom prst="rect">
                  <a:avLst/>
                </a:prstGeom>
                <a:solidFill>
                  <a:srgbClr val="B7B79D"/>
                </a:solidFill>
                <a:ln w="3175">
                  <a:solidFill>
                    <a:srgbClr val="49493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075" name="Freeform 135"/>
                <p:cNvSpPr>
                  <a:spLocks/>
                </p:cNvSpPr>
                <p:nvPr/>
              </p:nvSpPr>
              <p:spPr bwMode="auto">
                <a:xfrm>
                  <a:off x="929" y="2068"/>
                  <a:ext cx="16" cy="40"/>
                </a:xfrm>
                <a:custGeom>
                  <a:avLst/>
                  <a:gdLst>
                    <a:gd name="T0" fmla="*/ 0 w 65"/>
                    <a:gd name="T1" fmla="*/ 0 h 160"/>
                    <a:gd name="T2" fmla="*/ 0 w 65"/>
                    <a:gd name="T3" fmla="*/ 0 h 160"/>
                    <a:gd name="T4" fmla="*/ 0 w 65"/>
                    <a:gd name="T5" fmla="*/ 0 h 160"/>
                    <a:gd name="T6" fmla="*/ 0 w 65"/>
                    <a:gd name="T7" fmla="*/ 0 h 160"/>
                    <a:gd name="T8" fmla="*/ 0 w 65"/>
                    <a:gd name="T9" fmla="*/ 0 h 16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5"/>
                    <a:gd name="T16" fmla="*/ 0 h 160"/>
                    <a:gd name="T17" fmla="*/ 65 w 65"/>
                    <a:gd name="T18" fmla="*/ 160 h 16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5" h="160">
                      <a:moveTo>
                        <a:pt x="0" y="160"/>
                      </a:moveTo>
                      <a:lnTo>
                        <a:pt x="65" y="96"/>
                      </a:lnTo>
                      <a:lnTo>
                        <a:pt x="65" y="0"/>
                      </a:lnTo>
                      <a:lnTo>
                        <a:pt x="0" y="72"/>
                      </a:lnTo>
                      <a:lnTo>
                        <a:pt x="0" y="160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76" name="Freeform 136"/>
                <p:cNvSpPr>
                  <a:spLocks/>
                </p:cNvSpPr>
                <p:nvPr/>
              </p:nvSpPr>
              <p:spPr bwMode="auto">
                <a:xfrm>
                  <a:off x="929" y="2068"/>
                  <a:ext cx="16" cy="40"/>
                </a:xfrm>
                <a:custGeom>
                  <a:avLst/>
                  <a:gdLst>
                    <a:gd name="T0" fmla="*/ 0 w 65"/>
                    <a:gd name="T1" fmla="*/ 0 h 160"/>
                    <a:gd name="T2" fmla="*/ 0 w 65"/>
                    <a:gd name="T3" fmla="*/ 0 h 160"/>
                    <a:gd name="T4" fmla="*/ 0 w 65"/>
                    <a:gd name="T5" fmla="*/ 0 h 160"/>
                    <a:gd name="T6" fmla="*/ 0 w 65"/>
                    <a:gd name="T7" fmla="*/ 0 h 160"/>
                    <a:gd name="T8" fmla="*/ 0 w 65"/>
                    <a:gd name="T9" fmla="*/ 0 h 16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5"/>
                    <a:gd name="T16" fmla="*/ 0 h 160"/>
                    <a:gd name="T17" fmla="*/ 65 w 65"/>
                    <a:gd name="T18" fmla="*/ 160 h 16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5" h="160">
                      <a:moveTo>
                        <a:pt x="0" y="160"/>
                      </a:moveTo>
                      <a:lnTo>
                        <a:pt x="65" y="96"/>
                      </a:lnTo>
                      <a:lnTo>
                        <a:pt x="65" y="0"/>
                      </a:lnTo>
                      <a:lnTo>
                        <a:pt x="0" y="72"/>
                      </a:lnTo>
                      <a:lnTo>
                        <a:pt x="0" y="160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77" name="Freeform 137"/>
                <p:cNvSpPr>
                  <a:spLocks/>
                </p:cNvSpPr>
                <p:nvPr/>
              </p:nvSpPr>
              <p:spPr bwMode="auto">
                <a:xfrm>
                  <a:off x="803" y="2068"/>
                  <a:ext cx="140" cy="14"/>
                </a:xfrm>
                <a:custGeom>
                  <a:avLst/>
                  <a:gdLst>
                    <a:gd name="T0" fmla="*/ 0 w 557"/>
                    <a:gd name="T1" fmla="*/ 0 h 56"/>
                    <a:gd name="T2" fmla="*/ 0 w 557"/>
                    <a:gd name="T3" fmla="*/ 0 h 56"/>
                    <a:gd name="T4" fmla="*/ 0 w 557"/>
                    <a:gd name="T5" fmla="*/ 0 h 56"/>
                    <a:gd name="T6" fmla="*/ 0 w 557"/>
                    <a:gd name="T7" fmla="*/ 0 h 56"/>
                    <a:gd name="T8" fmla="*/ 0 w 557"/>
                    <a:gd name="T9" fmla="*/ 0 h 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57"/>
                    <a:gd name="T16" fmla="*/ 0 h 56"/>
                    <a:gd name="T17" fmla="*/ 557 w 557"/>
                    <a:gd name="T18" fmla="*/ 56 h 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57" h="56">
                      <a:moveTo>
                        <a:pt x="0" y="56"/>
                      </a:moveTo>
                      <a:lnTo>
                        <a:pt x="56" y="0"/>
                      </a:lnTo>
                      <a:lnTo>
                        <a:pt x="557" y="0"/>
                      </a:lnTo>
                      <a:lnTo>
                        <a:pt x="508" y="56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78" name="Freeform 138"/>
                <p:cNvSpPr>
                  <a:spLocks/>
                </p:cNvSpPr>
                <p:nvPr/>
              </p:nvSpPr>
              <p:spPr bwMode="auto">
                <a:xfrm>
                  <a:off x="803" y="2068"/>
                  <a:ext cx="140" cy="14"/>
                </a:xfrm>
                <a:custGeom>
                  <a:avLst/>
                  <a:gdLst>
                    <a:gd name="T0" fmla="*/ 0 w 557"/>
                    <a:gd name="T1" fmla="*/ 0 h 56"/>
                    <a:gd name="T2" fmla="*/ 0 w 557"/>
                    <a:gd name="T3" fmla="*/ 0 h 56"/>
                    <a:gd name="T4" fmla="*/ 0 w 557"/>
                    <a:gd name="T5" fmla="*/ 0 h 56"/>
                    <a:gd name="T6" fmla="*/ 0 w 557"/>
                    <a:gd name="T7" fmla="*/ 0 h 56"/>
                    <a:gd name="T8" fmla="*/ 0 w 557"/>
                    <a:gd name="T9" fmla="*/ 0 h 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57"/>
                    <a:gd name="T16" fmla="*/ 0 h 56"/>
                    <a:gd name="T17" fmla="*/ 557 w 557"/>
                    <a:gd name="T18" fmla="*/ 56 h 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57" h="56">
                      <a:moveTo>
                        <a:pt x="0" y="56"/>
                      </a:moveTo>
                      <a:lnTo>
                        <a:pt x="56" y="0"/>
                      </a:lnTo>
                      <a:lnTo>
                        <a:pt x="557" y="0"/>
                      </a:lnTo>
                      <a:lnTo>
                        <a:pt x="508" y="56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79" name="Freeform 139"/>
                <p:cNvSpPr>
                  <a:spLocks/>
                </p:cNvSpPr>
                <p:nvPr/>
              </p:nvSpPr>
              <p:spPr bwMode="auto">
                <a:xfrm>
                  <a:off x="801" y="1966"/>
                  <a:ext cx="142" cy="14"/>
                </a:xfrm>
                <a:custGeom>
                  <a:avLst/>
                  <a:gdLst>
                    <a:gd name="T0" fmla="*/ 0 w 565"/>
                    <a:gd name="T1" fmla="*/ 0 h 56"/>
                    <a:gd name="T2" fmla="*/ 0 w 565"/>
                    <a:gd name="T3" fmla="*/ 0 h 56"/>
                    <a:gd name="T4" fmla="*/ 0 w 565"/>
                    <a:gd name="T5" fmla="*/ 0 h 56"/>
                    <a:gd name="T6" fmla="*/ 0 w 565"/>
                    <a:gd name="T7" fmla="*/ 0 h 56"/>
                    <a:gd name="T8" fmla="*/ 0 w 565"/>
                    <a:gd name="T9" fmla="*/ 0 h 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65"/>
                    <a:gd name="T16" fmla="*/ 0 h 56"/>
                    <a:gd name="T17" fmla="*/ 565 w 565"/>
                    <a:gd name="T18" fmla="*/ 56 h 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65" h="56">
                      <a:moveTo>
                        <a:pt x="0" y="56"/>
                      </a:moveTo>
                      <a:lnTo>
                        <a:pt x="48" y="0"/>
                      </a:lnTo>
                      <a:lnTo>
                        <a:pt x="565" y="0"/>
                      </a:lnTo>
                      <a:lnTo>
                        <a:pt x="508" y="56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80" name="Freeform 140"/>
                <p:cNvSpPr>
                  <a:spLocks/>
                </p:cNvSpPr>
                <p:nvPr/>
              </p:nvSpPr>
              <p:spPr bwMode="auto">
                <a:xfrm>
                  <a:off x="801" y="1966"/>
                  <a:ext cx="142" cy="14"/>
                </a:xfrm>
                <a:custGeom>
                  <a:avLst/>
                  <a:gdLst>
                    <a:gd name="T0" fmla="*/ 0 w 565"/>
                    <a:gd name="T1" fmla="*/ 0 h 56"/>
                    <a:gd name="T2" fmla="*/ 0 w 565"/>
                    <a:gd name="T3" fmla="*/ 0 h 56"/>
                    <a:gd name="T4" fmla="*/ 0 w 565"/>
                    <a:gd name="T5" fmla="*/ 0 h 56"/>
                    <a:gd name="T6" fmla="*/ 0 w 565"/>
                    <a:gd name="T7" fmla="*/ 0 h 56"/>
                    <a:gd name="T8" fmla="*/ 0 w 565"/>
                    <a:gd name="T9" fmla="*/ 0 h 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65"/>
                    <a:gd name="T16" fmla="*/ 0 h 56"/>
                    <a:gd name="T17" fmla="*/ 565 w 565"/>
                    <a:gd name="T18" fmla="*/ 56 h 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65" h="56">
                      <a:moveTo>
                        <a:pt x="0" y="56"/>
                      </a:moveTo>
                      <a:lnTo>
                        <a:pt x="48" y="0"/>
                      </a:lnTo>
                      <a:lnTo>
                        <a:pt x="565" y="0"/>
                      </a:lnTo>
                      <a:lnTo>
                        <a:pt x="508" y="56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81" name="Rectangle 141"/>
                <p:cNvSpPr>
                  <a:spLocks noChangeArrowheads="1"/>
                </p:cNvSpPr>
                <p:nvPr/>
              </p:nvSpPr>
              <p:spPr bwMode="auto">
                <a:xfrm>
                  <a:off x="802" y="1981"/>
                  <a:ext cx="128" cy="98"/>
                </a:xfrm>
                <a:prstGeom prst="rect">
                  <a:avLst/>
                </a:prstGeom>
                <a:solidFill>
                  <a:srgbClr val="B7B79D"/>
                </a:solidFill>
                <a:ln w="3175">
                  <a:solidFill>
                    <a:srgbClr val="49493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082" name="Rectangle 142"/>
                <p:cNvSpPr>
                  <a:spLocks noChangeArrowheads="1"/>
                </p:cNvSpPr>
                <p:nvPr/>
              </p:nvSpPr>
              <p:spPr bwMode="auto">
                <a:xfrm>
                  <a:off x="813" y="1993"/>
                  <a:ext cx="104" cy="76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49493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083" name="Freeform 143"/>
                <p:cNvSpPr>
                  <a:spLocks/>
                </p:cNvSpPr>
                <p:nvPr/>
              </p:nvSpPr>
              <p:spPr bwMode="auto">
                <a:xfrm>
                  <a:off x="929" y="1966"/>
                  <a:ext cx="14" cy="112"/>
                </a:xfrm>
                <a:custGeom>
                  <a:avLst/>
                  <a:gdLst>
                    <a:gd name="T0" fmla="*/ 0 w 57"/>
                    <a:gd name="T1" fmla="*/ 0 h 449"/>
                    <a:gd name="T2" fmla="*/ 0 w 57"/>
                    <a:gd name="T3" fmla="*/ 0 h 449"/>
                    <a:gd name="T4" fmla="*/ 0 w 57"/>
                    <a:gd name="T5" fmla="*/ 0 h 449"/>
                    <a:gd name="T6" fmla="*/ 0 w 57"/>
                    <a:gd name="T7" fmla="*/ 0 h 449"/>
                    <a:gd name="T8" fmla="*/ 0 w 57"/>
                    <a:gd name="T9" fmla="*/ 0 h 44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7"/>
                    <a:gd name="T16" fmla="*/ 0 h 449"/>
                    <a:gd name="T17" fmla="*/ 57 w 57"/>
                    <a:gd name="T18" fmla="*/ 449 h 44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7" h="449">
                      <a:moveTo>
                        <a:pt x="0" y="449"/>
                      </a:moveTo>
                      <a:lnTo>
                        <a:pt x="57" y="401"/>
                      </a:lnTo>
                      <a:lnTo>
                        <a:pt x="57" y="0"/>
                      </a:lnTo>
                      <a:lnTo>
                        <a:pt x="0" y="56"/>
                      </a:lnTo>
                      <a:lnTo>
                        <a:pt x="0" y="449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84" name="Freeform 144"/>
                <p:cNvSpPr>
                  <a:spLocks/>
                </p:cNvSpPr>
                <p:nvPr/>
              </p:nvSpPr>
              <p:spPr bwMode="auto">
                <a:xfrm>
                  <a:off x="929" y="1966"/>
                  <a:ext cx="14" cy="112"/>
                </a:xfrm>
                <a:custGeom>
                  <a:avLst/>
                  <a:gdLst>
                    <a:gd name="T0" fmla="*/ 0 w 57"/>
                    <a:gd name="T1" fmla="*/ 0 h 449"/>
                    <a:gd name="T2" fmla="*/ 0 w 57"/>
                    <a:gd name="T3" fmla="*/ 0 h 449"/>
                    <a:gd name="T4" fmla="*/ 0 w 57"/>
                    <a:gd name="T5" fmla="*/ 0 h 449"/>
                    <a:gd name="T6" fmla="*/ 0 w 57"/>
                    <a:gd name="T7" fmla="*/ 0 h 449"/>
                    <a:gd name="T8" fmla="*/ 0 w 57"/>
                    <a:gd name="T9" fmla="*/ 0 h 44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7"/>
                    <a:gd name="T16" fmla="*/ 0 h 449"/>
                    <a:gd name="T17" fmla="*/ 57 w 57"/>
                    <a:gd name="T18" fmla="*/ 449 h 44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7" h="449">
                      <a:moveTo>
                        <a:pt x="0" y="449"/>
                      </a:moveTo>
                      <a:lnTo>
                        <a:pt x="57" y="401"/>
                      </a:lnTo>
                      <a:lnTo>
                        <a:pt x="57" y="0"/>
                      </a:lnTo>
                      <a:lnTo>
                        <a:pt x="0" y="56"/>
                      </a:lnTo>
                      <a:lnTo>
                        <a:pt x="0" y="449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85" name="Freeform 145"/>
                <p:cNvSpPr>
                  <a:spLocks/>
                </p:cNvSpPr>
                <p:nvPr/>
              </p:nvSpPr>
              <p:spPr bwMode="auto">
                <a:xfrm>
                  <a:off x="775" y="2104"/>
                  <a:ext cx="160" cy="25"/>
                </a:xfrm>
                <a:custGeom>
                  <a:avLst/>
                  <a:gdLst>
                    <a:gd name="T0" fmla="*/ 0 w 637"/>
                    <a:gd name="T1" fmla="*/ 0 h 96"/>
                    <a:gd name="T2" fmla="*/ 0 w 637"/>
                    <a:gd name="T3" fmla="*/ 0 h 96"/>
                    <a:gd name="T4" fmla="*/ 0 w 637"/>
                    <a:gd name="T5" fmla="*/ 0 h 96"/>
                    <a:gd name="T6" fmla="*/ 0 w 637"/>
                    <a:gd name="T7" fmla="*/ 0 h 96"/>
                    <a:gd name="T8" fmla="*/ 0 w 637"/>
                    <a:gd name="T9" fmla="*/ 0 h 9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96"/>
                    <a:gd name="T17" fmla="*/ 637 w 637"/>
                    <a:gd name="T18" fmla="*/ 96 h 9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96">
                      <a:moveTo>
                        <a:pt x="0" y="96"/>
                      </a:moveTo>
                      <a:lnTo>
                        <a:pt x="81" y="0"/>
                      </a:lnTo>
                      <a:lnTo>
                        <a:pt x="637" y="0"/>
                      </a:lnTo>
                      <a:lnTo>
                        <a:pt x="557" y="96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86" name="Freeform 146"/>
                <p:cNvSpPr>
                  <a:spLocks/>
                </p:cNvSpPr>
                <p:nvPr/>
              </p:nvSpPr>
              <p:spPr bwMode="auto">
                <a:xfrm>
                  <a:off x="775" y="2104"/>
                  <a:ext cx="160" cy="25"/>
                </a:xfrm>
                <a:custGeom>
                  <a:avLst/>
                  <a:gdLst>
                    <a:gd name="T0" fmla="*/ 0 w 637"/>
                    <a:gd name="T1" fmla="*/ 0 h 96"/>
                    <a:gd name="T2" fmla="*/ 0 w 637"/>
                    <a:gd name="T3" fmla="*/ 0 h 96"/>
                    <a:gd name="T4" fmla="*/ 0 w 637"/>
                    <a:gd name="T5" fmla="*/ 0 h 96"/>
                    <a:gd name="T6" fmla="*/ 0 w 637"/>
                    <a:gd name="T7" fmla="*/ 0 h 96"/>
                    <a:gd name="T8" fmla="*/ 0 w 637"/>
                    <a:gd name="T9" fmla="*/ 0 h 9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96"/>
                    <a:gd name="T17" fmla="*/ 637 w 637"/>
                    <a:gd name="T18" fmla="*/ 96 h 9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96">
                      <a:moveTo>
                        <a:pt x="0" y="96"/>
                      </a:moveTo>
                      <a:lnTo>
                        <a:pt x="81" y="0"/>
                      </a:lnTo>
                      <a:lnTo>
                        <a:pt x="637" y="0"/>
                      </a:lnTo>
                      <a:lnTo>
                        <a:pt x="557" y="96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87" name="Freeform 147"/>
                <p:cNvSpPr>
                  <a:spLocks/>
                </p:cNvSpPr>
                <p:nvPr/>
              </p:nvSpPr>
              <p:spPr bwMode="auto">
                <a:xfrm>
                  <a:off x="914" y="2104"/>
                  <a:ext cx="21" cy="31"/>
                </a:xfrm>
                <a:custGeom>
                  <a:avLst/>
                  <a:gdLst>
                    <a:gd name="T0" fmla="*/ 0 w 80"/>
                    <a:gd name="T1" fmla="*/ 0 h 120"/>
                    <a:gd name="T2" fmla="*/ 0 w 80"/>
                    <a:gd name="T3" fmla="*/ 0 h 120"/>
                    <a:gd name="T4" fmla="*/ 0 w 80"/>
                    <a:gd name="T5" fmla="*/ 0 h 120"/>
                    <a:gd name="T6" fmla="*/ 0 w 80"/>
                    <a:gd name="T7" fmla="*/ 0 h 120"/>
                    <a:gd name="T8" fmla="*/ 0 w 80"/>
                    <a:gd name="T9" fmla="*/ 0 h 1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0"/>
                    <a:gd name="T16" fmla="*/ 0 h 120"/>
                    <a:gd name="T17" fmla="*/ 80 w 80"/>
                    <a:gd name="T18" fmla="*/ 120 h 1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0" h="120">
                      <a:moveTo>
                        <a:pt x="0" y="120"/>
                      </a:moveTo>
                      <a:lnTo>
                        <a:pt x="80" y="40"/>
                      </a:lnTo>
                      <a:lnTo>
                        <a:pt x="80" y="0"/>
                      </a:lnTo>
                      <a:lnTo>
                        <a:pt x="0" y="104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88" name="Freeform 148"/>
                <p:cNvSpPr>
                  <a:spLocks/>
                </p:cNvSpPr>
                <p:nvPr/>
              </p:nvSpPr>
              <p:spPr bwMode="auto">
                <a:xfrm>
                  <a:off x="914" y="2104"/>
                  <a:ext cx="21" cy="31"/>
                </a:xfrm>
                <a:custGeom>
                  <a:avLst/>
                  <a:gdLst>
                    <a:gd name="T0" fmla="*/ 0 w 80"/>
                    <a:gd name="T1" fmla="*/ 0 h 120"/>
                    <a:gd name="T2" fmla="*/ 0 w 80"/>
                    <a:gd name="T3" fmla="*/ 0 h 120"/>
                    <a:gd name="T4" fmla="*/ 0 w 80"/>
                    <a:gd name="T5" fmla="*/ 0 h 120"/>
                    <a:gd name="T6" fmla="*/ 0 w 80"/>
                    <a:gd name="T7" fmla="*/ 0 h 120"/>
                    <a:gd name="T8" fmla="*/ 0 w 80"/>
                    <a:gd name="T9" fmla="*/ 0 h 1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0"/>
                    <a:gd name="T16" fmla="*/ 0 h 120"/>
                    <a:gd name="T17" fmla="*/ 80 w 80"/>
                    <a:gd name="T18" fmla="*/ 120 h 1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0" h="120">
                      <a:moveTo>
                        <a:pt x="0" y="120"/>
                      </a:moveTo>
                      <a:lnTo>
                        <a:pt x="80" y="40"/>
                      </a:lnTo>
                      <a:lnTo>
                        <a:pt x="80" y="0"/>
                      </a:lnTo>
                      <a:lnTo>
                        <a:pt x="0" y="104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89" name="Rectangle 149"/>
                <p:cNvSpPr>
                  <a:spLocks noChangeArrowheads="1"/>
                </p:cNvSpPr>
                <p:nvPr/>
              </p:nvSpPr>
              <p:spPr bwMode="auto">
                <a:xfrm>
                  <a:off x="775" y="2129"/>
                  <a:ext cx="139" cy="6"/>
                </a:xfrm>
                <a:prstGeom prst="rect">
                  <a:avLst/>
                </a:prstGeom>
                <a:solidFill>
                  <a:srgbClr val="B7B7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090" name="Rectangle 150"/>
                <p:cNvSpPr>
                  <a:spLocks noChangeArrowheads="1"/>
                </p:cNvSpPr>
                <p:nvPr/>
              </p:nvSpPr>
              <p:spPr bwMode="auto">
                <a:xfrm>
                  <a:off x="776" y="2130"/>
                  <a:ext cx="137" cy="4"/>
                </a:xfrm>
                <a:prstGeom prst="rect">
                  <a:avLst/>
                </a:prstGeom>
                <a:solidFill>
                  <a:srgbClr val="B7B79D"/>
                </a:solidFill>
                <a:ln w="3175">
                  <a:solidFill>
                    <a:srgbClr val="49493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</p:grpSp>
          <p:grpSp>
            <p:nvGrpSpPr>
              <p:cNvPr id="81043" name="Group 151"/>
              <p:cNvGrpSpPr>
                <a:grpSpLocks/>
              </p:cNvGrpSpPr>
              <p:nvPr/>
            </p:nvGrpSpPr>
            <p:grpSpPr bwMode="auto">
              <a:xfrm>
                <a:off x="1568" y="370"/>
                <a:ext cx="92" cy="56"/>
                <a:chOff x="820" y="2004"/>
                <a:chExt cx="92" cy="56"/>
              </a:xfrm>
            </p:grpSpPr>
            <p:grpSp>
              <p:nvGrpSpPr>
                <p:cNvPr id="81044" name="Group 152"/>
                <p:cNvGrpSpPr>
                  <a:grpSpLocks/>
                </p:cNvGrpSpPr>
                <p:nvPr/>
              </p:nvGrpSpPr>
              <p:grpSpPr bwMode="auto">
                <a:xfrm>
                  <a:off x="820" y="2004"/>
                  <a:ext cx="92" cy="56"/>
                  <a:chOff x="820" y="2004"/>
                  <a:chExt cx="92" cy="56"/>
                </a:xfrm>
              </p:grpSpPr>
              <p:sp>
                <p:nvSpPr>
                  <p:cNvPr id="81062" name="Oval 153"/>
                  <p:cNvSpPr>
                    <a:spLocks noChangeArrowheads="1"/>
                  </p:cNvSpPr>
                  <p:nvPr/>
                </p:nvSpPr>
                <p:spPr bwMode="auto">
                  <a:xfrm>
                    <a:off x="852" y="2004"/>
                    <a:ext cx="40" cy="24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063" name="Oval 154"/>
                  <p:cNvSpPr>
                    <a:spLocks noChangeArrowheads="1"/>
                  </p:cNvSpPr>
                  <p:nvPr/>
                </p:nvSpPr>
                <p:spPr bwMode="auto">
                  <a:xfrm>
                    <a:off x="830" y="2010"/>
                    <a:ext cx="30" cy="24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064" name="Oval 155"/>
                  <p:cNvSpPr>
                    <a:spLocks noChangeArrowheads="1"/>
                  </p:cNvSpPr>
                  <p:nvPr/>
                </p:nvSpPr>
                <p:spPr bwMode="auto">
                  <a:xfrm>
                    <a:off x="820" y="2024"/>
                    <a:ext cx="20" cy="18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065" name="Oval 156"/>
                  <p:cNvSpPr>
                    <a:spLocks noChangeArrowheads="1"/>
                  </p:cNvSpPr>
                  <p:nvPr/>
                </p:nvSpPr>
                <p:spPr bwMode="auto">
                  <a:xfrm>
                    <a:off x="826" y="2032"/>
                    <a:ext cx="32" cy="20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066" name="Oval 157"/>
                  <p:cNvSpPr>
                    <a:spLocks noChangeArrowheads="1"/>
                  </p:cNvSpPr>
                  <p:nvPr/>
                </p:nvSpPr>
                <p:spPr bwMode="auto">
                  <a:xfrm>
                    <a:off x="848" y="2036"/>
                    <a:ext cx="48" cy="24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067" name="Oval 158"/>
                  <p:cNvSpPr>
                    <a:spLocks noChangeArrowheads="1"/>
                  </p:cNvSpPr>
                  <p:nvPr/>
                </p:nvSpPr>
                <p:spPr bwMode="auto">
                  <a:xfrm>
                    <a:off x="878" y="2010"/>
                    <a:ext cx="30" cy="18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068" name="Oval 159"/>
                  <p:cNvSpPr>
                    <a:spLocks noChangeArrowheads="1"/>
                  </p:cNvSpPr>
                  <p:nvPr/>
                </p:nvSpPr>
                <p:spPr bwMode="auto">
                  <a:xfrm>
                    <a:off x="882" y="2022"/>
                    <a:ext cx="30" cy="18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069" name="Oval 160"/>
                  <p:cNvSpPr>
                    <a:spLocks noChangeArrowheads="1"/>
                  </p:cNvSpPr>
                  <p:nvPr/>
                </p:nvSpPr>
                <p:spPr bwMode="auto">
                  <a:xfrm>
                    <a:off x="880" y="2026"/>
                    <a:ext cx="30" cy="30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070" name="Oval 161"/>
                  <p:cNvSpPr>
                    <a:spLocks noChangeArrowheads="1"/>
                  </p:cNvSpPr>
                  <p:nvPr/>
                </p:nvSpPr>
                <p:spPr bwMode="auto">
                  <a:xfrm>
                    <a:off x="836" y="2018"/>
                    <a:ext cx="60" cy="30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</p:grpSp>
            <p:grpSp>
              <p:nvGrpSpPr>
                <p:cNvPr id="81045" name="Group 162"/>
                <p:cNvGrpSpPr>
                  <a:grpSpLocks/>
                </p:cNvGrpSpPr>
                <p:nvPr/>
              </p:nvGrpSpPr>
              <p:grpSpPr bwMode="auto">
                <a:xfrm>
                  <a:off x="820" y="2004"/>
                  <a:ext cx="92" cy="56"/>
                  <a:chOff x="820" y="2004"/>
                  <a:chExt cx="92" cy="56"/>
                </a:xfrm>
              </p:grpSpPr>
              <p:sp>
                <p:nvSpPr>
                  <p:cNvPr id="81046" name="Arc 163"/>
                  <p:cNvSpPr>
                    <a:spLocks/>
                  </p:cNvSpPr>
                  <p:nvPr/>
                </p:nvSpPr>
                <p:spPr bwMode="auto">
                  <a:xfrm>
                    <a:off x="853" y="2004"/>
                    <a:ext cx="38" cy="12"/>
                  </a:xfrm>
                  <a:custGeom>
                    <a:avLst/>
                    <a:gdLst>
                      <a:gd name="T0" fmla="*/ 0 w 41217"/>
                      <a:gd name="T1" fmla="*/ 0 h 21600"/>
                      <a:gd name="T2" fmla="*/ 0 w 41217"/>
                      <a:gd name="T3" fmla="*/ 0 h 21600"/>
                      <a:gd name="T4" fmla="*/ 0 w 41217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41217"/>
                      <a:gd name="T10" fmla="*/ 0 h 21600"/>
                      <a:gd name="T11" fmla="*/ 41217 w 41217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1217" h="21600" fill="none" extrusionOk="0">
                        <a:moveTo>
                          <a:pt x="-1" y="15818"/>
                        </a:moveTo>
                        <a:cubicBezTo>
                          <a:pt x="2596" y="6470"/>
                          <a:pt x="11109" y="-1"/>
                          <a:pt x="20812" y="0"/>
                        </a:cubicBezTo>
                        <a:cubicBezTo>
                          <a:pt x="30010" y="0"/>
                          <a:pt x="38199" y="5825"/>
                          <a:pt x="41216" y="14515"/>
                        </a:cubicBezTo>
                      </a:path>
                      <a:path w="41217" h="21600" stroke="0" extrusionOk="0">
                        <a:moveTo>
                          <a:pt x="-1" y="15818"/>
                        </a:moveTo>
                        <a:cubicBezTo>
                          <a:pt x="2596" y="6470"/>
                          <a:pt x="11109" y="-1"/>
                          <a:pt x="20812" y="0"/>
                        </a:cubicBezTo>
                        <a:cubicBezTo>
                          <a:pt x="30010" y="0"/>
                          <a:pt x="38199" y="5825"/>
                          <a:pt x="41216" y="14515"/>
                        </a:cubicBezTo>
                        <a:lnTo>
                          <a:pt x="20812" y="21600"/>
                        </a:lnTo>
                        <a:lnTo>
                          <a:pt x="-1" y="15818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047" name="Arc 164"/>
                  <p:cNvSpPr>
                    <a:spLocks/>
                  </p:cNvSpPr>
                  <p:nvPr/>
                </p:nvSpPr>
                <p:spPr bwMode="auto">
                  <a:xfrm>
                    <a:off x="854" y="2005"/>
                    <a:ext cx="36" cy="11"/>
                  </a:xfrm>
                  <a:custGeom>
                    <a:avLst/>
                    <a:gdLst>
                      <a:gd name="T0" fmla="*/ 0 w 41081"/>
                      <a:gd name="T1" fmla="*/ 0 h 21600"/>
                      <a:gd name="T2" fmla="*/ 0 w 41081"/>
                      <a:gd name="T3" fmla="*/ 0 h 21600"/>
                      <a:gd name="T4" fmla="*/ 0 w 41081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41081"/>
                      <a:gd name="T10" fmla="*/ 0 h 21600"/>
                      <a:gd name="T11" fmla="*/ 41081 w 41081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1081" h="21600" fill="none" extrusionOk="0">
                        <a:moveTo>
                          <a:pt x="0" y="15624"/>
                        </a:moveTo>
                        <a:cubicBezTo>
                          <a:pt x="2663" y="6372"/>
                          <a:pt x="11129" y="-1"/>
                          <a:pt x="20757" y="0"/>
                        </a:cubicBezTo>
                        <a:cubicBezTo>
                          <a:pt x="29866" y="0"/>
                          <a:pt x="37996" y="5714"/>
                          <a:pt x="41081" y="14285"/>
                        </a:cubicBezTo>
                      </a:path>
                      <a:path w="41081" h="21600" stroke="0" extrusionOk="0">
                        <a:moveTo>
                          <a:pt x="0" y="15624"/>
                        </a:moveTo>
                        <a:cubicBezTo>
                          <a:pt x="2663" y="6372"/>
                          <a:pt x="11129" y="-1"/>
                          <a:pt x="20757" y="0"/>
                        </a:cubicBezTo>
                        <a:cubicBezTo>
                          <a:pt x="29866" y="0"/>
                          <a:pt x="37996" y="5714"/>
                          <a:pt x="41081" y="14285"/>
                        </a:cubicBezTo>
                        <a:lnTo>
                          <a:pt x="20757" y="21600"/>
                        </a:lnTo>
                        <a:lnTo>
                          <a:pt x="0" y="15624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048" name="Arc 165"/>
                  <p:cNvSpPr>
                    <a:spLocks/>
                  </p:cNvSpPr>
                  <p:nvPr/>
                </p:nvSpPr>
                <p:spPr bwMode="auto">
                  <a:xfrm>
                    <a:off x="830" y="2010"/>
                    <a:ext cx="23" cy="14"/>
                  </a:xfrm>
                  <a:custGeom>
                    <a:avLst/>
                    <a:gdLst>
                      <a:gd name="T0" fmla="*/ 0 w 33372"/>
                      <a:gd name="T1" fmla="*/ 0 h 25836"/>
                      <a:gd name="T2" fmla="*/ 0 w 33372"/>
                      <a:gd name="T3" fmla="*/ 0 h 25836"/>
                      <a:gd name="T4" fmla="*/ 0 w 33372"/>
                      <a:gd name="T5" fmla="*/ 0 h 25836"/>
                      <a:gd name="T6" fmla="*/ 0 60000 65536"/>
                      <a:gd name="T7" fmla="*/ 0 60000 65536"/>
                      <a:gd name="T8" fmla="*/ 0 60000 65536"/>
                      <a:gd name="T9" fmla="*/ 0 w 33372"/>
                      <a:gd name="T10" fmla="*/ 0 h 25836"/>
                      <a:gd name="T11" fmla="*/ 33372 w 33372"/>
                      <a:gd name="T12" fmla="*/ 25836 h 258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3372" h="25836" fill="none" extrusionOk="0">
                        <a:moveTo>
                          <a:pt x="419" y="25835"/>
                        </a:moveTo>
                        <a:cubicBezTo>
                          <a:pt x="140" y="24441"/>
                          <a:pt x="0" y="23022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5779" y="-1"/>
                          <a:pt x="29868" y="1212"/>
                          <a:pt x="33372" y="3489"/>
                        </a:cubicBezTo>
                      </a:path>
                      <a:path w="33372" h="25836" stroke="0" extrusionOk="0">
                        <a:moveTo>
                          <a:pt x="419" y="25835"/>
                        </a:moveTo>
                        <a:cubicBezTo>
                          <a:pt x="140" y="24441"/>
                          <a:pt x="0" y="23022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5779" y="-1"/>
                          <a:pt x="29868" y="1212"/>
                          <a:pt x="33372" y="3489"/>
                        </a:cubicBezTo>
                        <a:lnTo>
                          <a:pt x="21600" y="21600"/>
                        </a:lnTo>
                        <a:lnTo>
                          <a:pt x="419" y="25835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049" name="Arc 166"/>
                  <p:cNvSpPr>
                    <a:spLocks/>
                  </p:cNvSpPr>
                  <p:nvPr/>
                </p:nvSpPr>
                <p:spPr bwMode="auto">
                  <a:xfrm>
                    <a:off x="831" y="2011"/>
                    <a:ext cx="22" cy="13"/>
                  </a:xfrm>
                  <a:custGeom>
                    <a:avLst/>
                    <a:gdLst>
                      <a:gd name="T0" fmla="*/ 0 w 33223"/>
                      <a:gd name="T1" fmla="*/ 0 h 25910"/>
                      <a:gd name="T2" fmla="*/ 0 w 33223"/>
                      <a:gd name="T3" fmla="*/ 0 h 25910"/>
                      <a:gd name="T4" fmla="*/ 0 w 33223"/>
                      <a:gd name="T5" fmla="*/ 0 h 25910"/>
                      <a:gd name="T6" fmla="*/ 0 60000 65536"/>
                      <a:gd name="T7" fmla="*/ 0 60000 65536"/>
                      <a:gd name="T8" fmla="*/ 0 60000 65536"/>
                      <a:gd name="T9" fmla="*/ 0 w 33223"/>
                      <a:gd name="T10" fmla="*/ 0 h 25910"/>
                      <a:gd name="T11" fmla="*/ 33223 w 33223"/>
                      <a:gd name="T12" fmla="*/ 25910 h 2591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3223" h="25910" fill="none" extrusionOk="0">
                        <a:moveTo>
                          <a:pt x="434" y="25909"/>
                        </a:moveTo>
                        <a:cubicBezTo>
                          <a:pt x="145" y="24491"/>
                          <a:pt x="0" y="23047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5718" y="-1"/>
                          <a:pt x="29751" y="1177"/>
                          <a:pt x="33223" y="3393"/>
                        </a:cubicBezTo>
                      </a:path>
                      <a:path w="33223" h="25910" stroke="0" extrusionOk="0">
                        <a:moveTo>
                          <a:pt x="434" y="25909"/>
                        </a:moveTo>
                        <a:cubicBezTo>
                          <a:pt x="145" y="24491"/>
                          <a:pt x="0" y="23047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5718" y="-1"/>
                          <a:pt x="29751" y="1177"/>
                          <a:pt x="33223" y="3393"/>
                        </a:cubicBezTo>
                        <a:lnTo>
                          <a:pt x="21600" y="21600"/>
                        </a:lnTo>
                        <a:lnTo>
                          <a:pt x="434" y="25909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050" name="Arc 167"/>
                  <p:cNvSpPr>
                    <a:spLocks/>
                  </p:cNvSpPr>
                  <p:nvPr/>
                </p:nvSpPr>
                <p:spPr bwMode="auto">
                  <a:xfrm>
                    <a:off x="826" y="2042"/>
                    <a:ext cx="24" cy="10"/>
                  </a:xfrm>
                  <a:custGeom>
                    <a:avLst/>
                    <a:gdLst>
                      <a:gd name="T0" fmla="*/ 0 w 31800"/>
                      <a:gd name="T1" fmla="*/ 0 h 21600"/>
                      <a:gd name="T2" fmla="*/ 0 w 31800"/>
                      <a:gd name="T3" fmla="*/ 0 h 21600"/>
                      <a:gd name="T4" fmla="*/ 0 w 318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31800"/>
                      <a:gd name="T10" fmla="*/ 0 h 21600"/>
                      <a:gd name="T11" fmla="*/ 31800 w 318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1800" h="21600" fill="none" extrusionOk="0">
                        <a:moveTo>
                          <a:pt x="31799" y="19039"/>
                        </a:moveTo>
                        <a:cubicBezTo>
                          <a:pt x="28662" y="20720"/>
                          <a:pt x="25158" y="21599"/>
                          <a:pt x="21600" y="21600"/>
                        </a:cubicBez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31800" h="21600" stroke="0" extrusionOk="0">
                        <a:moveTo>
                          <a:pt x="31799" y="19039"/>
                        </a:moveTo>
                        <a:cubicBezTo>
                          <a:pt x="28662" y="20720"/>
                          <a:pt x="25158" y="21599"/>
                          <a:pt x="21600" y="21600"/>
                        </a:cubicBez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31799" y="19039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051" name="Arc 168"/>
                  <p:cNvSpPr>
                    <a:spLocks/>
                  </p:cNvSpPr>
                  <p:nvPr/>
                </p:nvSpPr>
                <p:spPr bwMode="auto">
                  <a:xfrm>
                    <a:off x="827" y="2042"/>
                    <a:ext cx="22" cy="9"/>
                  </a:xfrm>
                  <a:custGeom>
                    <a:avLst/>
                    <a:gdLst>
                      <a:gd name="T0" fmla="*/ 0 w 31479"/>
                      <a:gd name="T1" fmla="*/ 0 h 21600"/>
                      <a:gd name="T2" fmla="*/ 0 w 31479"/>
                      <a:gd name="T3" fmla="*/ 0 h 21600"/>
                      <a:gd name="T4" fmla="*/ 0 w 31479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31479"/>
                      <a:gd name="T10" fmla="*/ 0 h 21600"/>
                      <a:gd name="T11" fmla="*/ 31479 w 31479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1479" h="21600" fill="none" extrusionOk="0">
                        <a:moveTo>
                          <a:pt x="31478" y="19208"/>
                        </a:moveTo>
                        <a:cubicBezTo>
                          <a:pt x="28422" y="20780"/>
                          <a:pt x="25036" y="21599"/>
                          <a:pt x="21600" y="21600"/>
                        </a:cubicBez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31479" h="21600" stroke="0" extrusionOk="0">
                        <a:moveTo>
                          <a:pt x="31478" y="19208"/>
                        </a:moveTo>
                        <a:cubicBezTo>
                          <a:pt x="28422" y="20780"/>
                          <a:pt x="25036" y="21599"/>
                          <a:pt x="21600" y="21600"/>
                        </a:cubicBez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31478" y="19208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052" name="Arc 169"/>
                  <p:cNvSpPr>
                    <a:spLocks/>
                  </p:cNvSpPr>
                  <p:nvPr/>
                </p:nvSpPr>
                <p:spPr bwMode="auto">
                  <a:xfrm>
                    <a:off x="890" y="2010"/>
                    <a:ext cx="18" cy="14"/>
                  </a:xfrm>
                  <a:custGeom>
                    <a:avLst/>
                    <a:gdLst>
                      <a:gd name="T0" fmla="*/ 0 w 26126"/>
                      <a:gd name="T1" fmla="*/ 0 h 32795"/>
                      <a:gd name="T2" fmla="*/ 0 w 26126"/>
                      <a:gd name="T3" fmla="*/ 0 h 32795"/>
                      <a:gd name="T4" fmla="*/ 0 w 26126"/>
                      <a:gd name="T5" fmla="*/ 0 h 32795"/>
                      <a:gd name="T6" fmla="*/ 0 60000 65536"/>
                      <a:gd name="T7" fmla="*/ 0 60000 65536"/>
                      <a:gd name="T8" fmla="*/ 0 60000 65536"/>
                      <a:gd name="T9" fmla="*/ 0 w 26126"/>
                      <a:gd name="T10" fmla="*/ 0 h 32795"/>
                      <a:gd name="T11" fmla="*/ 26126 w 26126"/>
                      <a:gd name="T12" fmla="*/ 32795 h 3279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6126" h="32795" fill="none" extrusionOk="0">
                        <a:moveTo>
                          <a:pt x="0" y="479"/>
                        </a:moveTo>
                        <a:cubicBezTo>
                          <a:pt x="1487" y="160"/>
                          <a:pt x="3004" y="-1"/>
                          <a:pt x="4526" y="0"/>
                        </a:cubicBezTo>
                        <a:cubicBezTo>
                          <a:pt x="16455" y="0"/>
                          <a:pt x="26126" y="9670"/>
                          <a:pt x="26126" y="21600"/>
                        </a:cubicBezTo>
                        <a:cubicBezTo>
                          <a:pt x="26126" y="25547"/>
                          <a:pt x="25044" y="29419"/>
                          <a:pt x="22998" y="32795"/>
                        </a:cubicBezTo>
                      </a:path>
                      <a:path w="26126" h="32795" stroke="0" extrusionOk="0">
                        <a:moveTo>
                          <a:pt x="0" y="479"/>
                        </a:moveTo>
                        <a:cubicBezTo>
                          <a:pt x="1487" y="160"/>
                          <a:pt x="3004" y="-1"/>
                          <a:pt x="4526" y="0"/>
                        </a:cubicBezTo>
                        <a:cubicBezTo>
                          <a:pt x="16455" y="0"/>
                          <a:pt x="26126" y="9670"/>
                          <a:pt x="26126" y="21600"/>
                        </a:cubicBezTo>
                        <a:cubicBezTo>
                          <a:pt x="26126" y="25547"/>
                          <a:pt x="25044" y="29419"/>
                          <a:pt x="22998" y="32795"/>
                        </a:cubicBezTo>
                        <a:lnTo>
                          <a:pt x="4526" y="21600"/>
                        </a:lnTo>
                        <a:lnTo>
                          <a:pt x="0" y="479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053" name="Arc 170"/>
                  <p:cNvSpPr>
                    <a:spLocks/>
                  </p:cNvSpPr>
                  <p:nvPr/>
                </p:nvSpPr>
                <p:spPr bwMode="auto">
                  <a:xfrm>
                    <a:off x="890" y="2011"/>
                    <a:ext cx="17" cy="12"/>
                  </a:xfrm>
                  <a:custGeom>
                    <a:avLst/>
                    <a:gdLst>
                      <a:gd name="T0" fmla="*/ 0 w 25919"/>
                      <a:gd name="T1" fmla="*/ 0 h 33197"/>
                      <a:gd name="T2" fmla="*/ 0 w 25919"/>
                      <a:gd name="T3" fmla="*/ 0 h 33197"/>
                      <a:gd name="T4" fmla="*/ 0 w 25919"/>
                      <a:gd name="T5" fmla="*/ 0 h 33197"/>
                      <a:gd name="T6" fmla="*/ 0 60000 65536"/>
                      <a:gd name="T7" fmla="*/ 0 60000 65536"/>
                      <a:gd name="T8" fmla="*/ 0 60000 65536"/>
                      <a:gd name="T9" fmla="*/ 0 w 25919"/>
                      <a:gd name="T10" fmla="*/ 0 h 33197"/>
                      <a:gd name="T11" fmla="*/ 25919 w 25919"/>
                      <a:gd name="T12" fmla="*/ 33197 h 33197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5919" h="33197" fill="none" extrusionOk="0">
                        <a:moveTo>
                          <a:pt x="0" y="436"/>
                        </a:moveTo>
                        <a:cubicBezTo>
                          <a:pt x="1421" y="146"/>
                          <a:pt x="2868" y="-1"/>
                          <a:pt x="4319" y="0"/>
                        </a:cubicBezTo>
                        <a:cubicBezTo>
                          <a:pt x="16248" y="0"/>
                          <a:pt x="25919" y="9670"/>
                          <a:pt x="25919" y="21600"/>
                        </a:cubicBezTo>
                        <a:cubicBezTo>
                          <a:pt x="25919" y="25708"/>
                          <a:pt x="24747" y="29731"/>
                          <a:pt x="22541" y="33196"/>
                        </a:cubicBezTo>
                      </a:path>
                      <a:path w="25919" h="33197" stroke="0" extrusionOk="0">
                        <a:moveTo>
                          <a:pt x="0" y="436"/>
                        </a:moveTo>
                        <a:cubicBezTo>
                          <a:pt x="1421" y="146"/>
                          <a:pt x="2868" y="-1"/>
                          <a:pt x="4319" y="0"/>
                        </a:cubicBezTo>
                        <a:cubicBezTo>
                          <a:pt x="16248" y="0"/>
                          <a:pt x="25919" y="9670"/>
                          <a:pt x="25919" y="21600"/>
                        </a:cubicBezTo>
                        <a:cubicBezTo>
                          <a:pt x="25919" y="25708"/>
                          <a:pt x="24747" y="29731"/>
                          <a:pt x="22541" y="33196"/>
                        </a:cubicBezTo>
                        <a:lnTo>
                          <a:pt x="4319" y="21600"/>
                        </a:lnTo>
                        <a:lnTo>
                          <a:pt x="0" y="436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054" name="Arc 171"/>
                  <p:cNvSpPr>
                    <a:spLocks/>
                  </p:cNvSpPr>
                  <p:nvPr/>
                </p:nvSpPr>
                <p:spPr bwMode="auto">
                  <a:xfrm>
                    <a:off x="896" y="2024"/>
                    <a:ext cx="16" cy="13"/>
                  </a:xfrm>
                  <a:custGeom>
                    <a:avLst/>
                    <a:gdLst>
                      <a:gd name="T0" fmla="*/ 0 w 21600"/>
                      <a:gd name="T1" fmla="*/ 0 h 28809"/>
                      <a:gd name="T2" fmla="*/ 0 w 21600"/>
                      <a:gd name="T3" fmla="*/ 0 h 28809"/>
                      <a:gd name="T4" fmla="*/ 0 w 21600"/>
                      <a:gd name="T5" fmla="*/ 0 h 28809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8809"/>
                      <a:gd name="T11" fmla="*/ 21600 w 21600"/>
                      <a:gd name="T12" fmla="*/ 28809 h 28809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8809" fill="none" extrusionOk="0">
                        <a:moveTo>
                          <a:pt x="13827" y="0"/>
                        </a:moveTo>
                        <a:cubicBezTo>
                          <a:pt x="18752" y="4104"/>
                          <a:pt x="21600" y="10183"/>
                          <a:pt x="21600" y="16594"/>
                        </a:cubicBezTo>
                        <a:cubicBezTo>
                          <a:pt x="21600" y="20954"/>
                          <a:pt x="20280" y="25212"/>
                          <a:pt x="17814" y="28809"/>
                        </a:cubicBezTo>
                      </a:path>
                      <a:path w="21600" h="28809" stroke="0" extrusionOk="0">
                        <a:moveTo>
                          <a:pt x="13827" y="0"/>
                        </a:moveTo>
                        <a:cubicBezTo>
                          <a:pt x="18752" y="4104"/>
                          <a:pt x="21600" y="10183"/>
                          <a:pt x="21600" y="16594"/>
                        </a:cubicBezTo>
                        <a:cubicBezTo>
                          <a:pt x="21600" y="20954"/>
                          <a:pt x="20280" y="25212"/>
                          <a:pt x="17814" y="28809"/>
                        </a:cubicBezTo>
                        <a:lnTo>
                          <a:pt x="0" y="16594"/>
                        </a:lnTo>
                        <a:lnTo>
                          <a:pt x="13827" y="0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055" name="Arc 172"/>
                  <p:cNvSpPr>
                    <a:spLocks/>
                  </p:cNvSpPr>
                  <p:nvPr/>
                </p:nvSpPr>
                <p:spPr bwMode="auto">
                  <a:xfrm>
                    <a:off x="896" y="2025"/>
                    <a:ext cx="15" cy="12"/>
                  </a:xfrm>
                  <a:custGeom>
                    <a:avLst/>
                    <a:gdLst>
                      <a:gd name="T0" fmla="*/ 0 w 21600"/>
                      <a:gd name="T1" fmla="*/ 0 h 29422"/>
                      <a:gd name="T2" fmla="*/ 0 w 21600"/>
                      <a:gd name="T3" fmla="*/ 0 h 29422"/>
                      <a:gd name="T4" fmla="*/ 0 w 21600"/>
                      <a:gd name="T5" fmla="*/ 0 h 29422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9422"/>
                      <a:gd name="T11" fmla="*/ 21600 w 21600"/>
                      <a:gd name="T12" fmla="*/ 29422 h 2942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9422" fill="none" extrusionOk="0">
                        <a:moveTo>
                          <a:pt x="13493" y="-1"/>
                        </a:moveTo>
                        <a:cubicBezTo>
                          <a:pt x="18617" y="4099"/>
                          <a:pt x="21600" y="10305"/>
                          <a:pt x="21600" y="16867"/>
                        </a:cubicBezTo>
                        <a:cubicBezTo>
                          <a:pt x="21600" y="21368"/>
                          <a:pt x="20193" y="25758"/>
                          <a:pt x="17576" y="29421"/>
                        </a:cubicBezTo>
                      </a:path>
                      <a:path w="21600" h="29422" stroke="0" extrusionOk="0">
                        <a:moveTo>
                          <a:pt x="13493" y="-1"/>
                        </a:moveTo>
                        <a:cubicBezTo>
                          <a:pt x="18617" y="4099"/>
                          <a:pt x="21600" y="10305"/>
                          <a:pt x="21600" y="16867"/>
                        </a:cubicBezTo>
                        <a:cubicBezTo>
                          <a:pt x="21600" y="21368"/>
                          <a:pt x="20193" y="25758"/>
                          <a:pt x="17576" y="29421"/>
                        </a:cubicBezTo>
                        <a:lnTo>
                          <a:pt x="0" y="16867"/>
                        </a:lnTo>
                        <a:lnTo>
                          <a:pt x="13493" y="-1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056" name="Arc 173"/>
                  <p:cNvSpPr>
                    <a:spLocks/>
                  </p:cNvSpPr>
                  <p:nvPr/>
                </p:nvSpPr>
                <p:spPr bwMode="auto">
                  <a:xfrm>
                    <a:off x="890" y="2037"/>
                    <a:ext cx="20" cy="19"/>
                  </a:xfrm>
                  <a:custGeom>
                    <a:avLst/>
                    <a:gdLst>
                      <a:gd name="T0" fmla="*/ 0 w 28431"/>
                      <a:gd name="T1" fmla="*/ 0 h 27648"/>
                      <a:gd name="T2" fmla="*/ 0 w 28431"/>
                      <a:gd name="T3" fmla="*/ 0 h 27648"/>
                      <a:gd name="T4" fmla="*/ 0 w 28431"/>
                      <a:gd name="T5" fmla="*/ 0 h 27648"/>
                      <a:gd name="T6" fmla="*/ 0 60000 65536"/>
                      <a:gd name="T7" fmla="*/ 0 60000 65536"/>
                      <a:gd name="T8" fmla="*/ 0 60000 65536"/>
                      <a:gd name="T9" fmla="*/ 0 w 28431"/>
                      <a:gd name="T10" fmla="*/ 0 h 27648"/>
                      <a:gd name="T11" fmla="*/ 28431 w 28431"/>
                      <a:gd name="T12" fmla="*/ 27648 h 27648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8431" h="27648" fill="none" extrusionOk="0">
                        <a:moveTo>
                          <a:pt x="27566" y="-1"/>
                        </a:moveTo>
                        <a:cubicBezTo>
                          <a:pt x="28140" y="1964"/>
                          <a:pt x="28431" y="4001"/>
                          <a:pt x="28431" y="6048"/>
                        </a:cubicBezTo>
                        <a:cubicBezTo>
                          <a:pt x="28431" y="17977"/>
                          <a:pt x="18760" y="27648"/>
                          <a:pt x="6831" y="27648"/>
                        </a:cubicBezTo>
                        <a:cubicBezTo>
                          <a:pt x="4509" y="27648"/>
                          <a:pt x="2202" y="27273"/>
                          <a:pt x="0" y="26539"/>
                        </a:cubicBezTo>
                      </a:path>
                      <a:path w="28431" h="27648" stroke="0" extrusionOk="0">
                        <a:moveTo>
                          <a:pt x="27566" y="-1"/>
                        </a:moveTo>
                        <a:cubicBezTo>
                          <a:pt x="28140" y="1964"/>
                          <a:pt x="28431" y="4001"/>
                          <a:pt x="28431" y="6048"/>
                        </a:cubicBezTo>
                        <a:cubicBezTo>
                          <a:pt x="28431" y="17977"/>
                          <a:pt x="18760" y="27648"/>
                          <a:pt x="6831" y="27648"/>
                        </a:cubicBezTo>
                        <a:cubicBezTo>
                          <a:pt x="4509" y="27648"/>
                          <a:pt x="2202" y="27273"/>
                          <a:pt x="0" y="26539"/>
                        </a:cubicBezTo>
                        <a:lnTo>
                          <a:pt x="6831" y="6048"/>
                        </a:lnTo>
                        <a:lnTo>
                          <a:pt x="27566" y="-1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057" name="Arc 174"/>
                  <p:cNvSpPr>
                    <a:spLocks/>
                  </p:cNvSpPr>
                  <p:nvPr/>
                </p:nvSpPr>
                <p:spPr bwMode="auto">
                  <a:xfrm>
                    <a:off x="891" y="2037"/>
                    <a:ext cx="18" cy="18"/>
                  </a:xfrm>
                  <a:custGeom>
                    <a:avLst/>
                    <a:gdLst>
                      <a:gd name="T0" fmla="*/ 0 w 28431"/>
                      <a:gd name="T1" fmla="*/ 0 h 27648"/>
                      <a:gd name="T2" fmla="*/ 0 w 28431"/>
                      <a:gd name="T3" fmla="*/ 0 h 27648"/>
                      <a:gd name="T4" fmla="*/ 0 w 28431"/>
                      <a:gd name="T5" fmla="*/ 0 h 27648"/>
                      <a:gd name="T6" fmla="*/ 0 60000 65536"/>
                      <a:gd name="T7" fmla="*/ 0 60000 65536"/>
                      <a:gd name="T8" fmla="*/ 0 60000 65536"/>
                      <a:gd name="T9" fmla="*/ 0 w 28431"/>
                      <a:gd name="T10" fmla="*/ 0 h 27648"/>
                      <a:gd name="T11" fmla="*/ 28431 w 28431"/>
                      <a:gd name="T12" fmla="*/ 27648 h 27648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8431" h="27648" fill="none" extrusionOk="0">
                        <a:moveTo>
                          <a:pt x="27566" y="-1"/>
                        </a:moveTo>
                        <a:cubicBezTo>
                          <a:pt x="28140" y="1964"/>
                          <a:pt x="28431" y="4001"/>
                          <a:pt x="28431" y="6048"/>
                        </a:cubicBezTo>
                        <a:cubicBezTo>
                          <a:pt x="28431" y="17977"/>
                          <a:pt x="18760" y="27648"/>
                          <a:pt x="6831" y="27648"/>
                        </a:cubicBezTo>
                        <a:cubicBezTo>
                          <a:pt x="4509" y="27648"/>
                          <a:pt x="2202" y="27273"/>
                          <a:pt x="0" y="26539"/>
                        </a:cubicBezTo>
                      </a:path>
                      <a:path w="28431" h="27648" stroke="0" extrusionOk="0">
                        <a:moveTo>
                          <a:pt x="27566" y="-1"/>
                        </a:moveTo>
                        <a:cubicBezTo>
                          <a:pt x="28140" y="1964"/>
                          <a:pt x="28431" y="4001"/>
                          <a:pt x="28431" y="6048"/>
                        </a:cubicBezTo>
                        <a:cubicBezTo>
                          <a:pt x="28431" y="17977"/>
                          <a:pt x="18760" y="27648"/>
                          <a:pt x="6831" y="27648"/>
                        </a:cubicBezTo>
                        <a:cubicBezTo>
                          <a:pt x="4509" y="27648"/>
                          <a:pt x="2202" y="27273"/>
                          <a:pt x="0" y="26539"/>
                        </a:cubicBezTo>
                        <a:lnTo>
                          <a:pt x="6831" y="6048"/>
                        </a:lnTo>
                        <a:lnTo>
                          <a:pt x="27566" y="-1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058" name="Arc 175"/>
                  <p:cNvSpPr>
                    <a:spLocks/>
                  </p:cNvSpPr>
                  <p:nvPr/>
                </p:nvSpPr>
                <p:spPr bwMode="auto">
                  <a:xfrm>
                    <a:off x="820" y="2024"/>
                    <a:ext cx="10" cy="17"/>
                  </a:xfrm>
                  <a:custGeom>
                    <a:avLst/>
                    <a:gdLst>
                      <a:gd name="T0" fmla="*/ 0 w 21600"/>
                      <a:gd name="T1" fmla="*/ 0 h 41382"/>
                      <a:gd name="T2" fmla="*/ 0 w 21600"/>
                      <a:gd name="T3" fmla="*/ 0 h 41382"/>
                      <a:gd name="T4" fmla="*/ 0 w 21600"/>
                      <a:gd name="T5" fmla="*/ 0 h 41382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41382"/>
                      <a:gd name="T11" fmla="*/ 21600 w 21600"/>
                      <a:gd name="T12" fmla="*/ 41382 h 4138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41382" fill="none" extrusionOk="0">
                        <a:moveTo>
                          <a:pt x="13091" y="41381"/>
                        </a:moveTo>
                        <a:cubicBezTo>
                          <a:pt x="5149" y="37977"/>
                          <a:pt x="0" y="30168"/>
                          <a:pt x="0" y="21528"/>
                        </a:cubicBezTo>
                        <a:cubicBezTo>
                          <a:pt x="-1" y="10281"/>
                          <a:pt x="8629" y="916"/>
                          <a:pt x="19838" y="-1"/>
                        </a:cubicBezTo>
                      </a:path>
                      <a:path w="21600" h="41382" stroke="0" extrusionOk="0">
                        <a:moveTo>
                          <a:pt x="13091" y="41381"/>
                        </a:moveTo>
                        <a:cubicBezTo>
                          <a:pt x="5149" y="37977"/>
                          <a:pt x="0" y="30168"/>
                          <a:pt x="0" y="21528"/>
                        </a:cubicBezTo>
                        <a:cubicBezTo>
                          <a:pt x="-1" y="10281"/>
                          <a:pt x="8629" y="916"/>
                          <a:pt x="19838" y="-1"/>
                        </a:cubicBezTo>
                        <a:lnTo>
                          <a:pt x="21600" y="21528"/>
                        </a:lnTo>
                        <a:lnTo>
                          <a:pt x="13091" y="41381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059" name="Arc 176"/>
                  <p:cNvSpPr>
                    <a:spLocks/>
                  </p:cNvSpPr>
                  <p:nvPr/>
                </p:nvSpPr>
                <p:spPr bwMode="auto">
                  <a:xfrm>
                    <a:off x="821" y="2025"/>
                    <a:ext cx="9" cy="15"/>
                  </a:xfrm>
                  <a:custGeom>
                    <a:avLst/>
                    <a:gdLst>
                      <a:gd name="T0" fmla="*/ 0 w 21600"/>
                      <a:gd name="T1" fmla="*/ 0 h 41421"/>
                      <a:gd name="T2" fmla="*/ 0 w 21600"/>
                      <a:gd name="T3" fmla="*/ 0 h 41421"/>
                      <a:gd name="T4" fmla="*/ 0 w 21600"/>
                      <a:gd name="T5" fmla="*/ 0 h 41421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41421"/>
                      <a:gd name="T11" fmla="*/ 21600 w 21600"/>
                      <a:gd name="T12" fmla="*/ 41421 h 41421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41421" fill="none" extrusionOk="0">
                        <a:moveTo>
                          <a:pt x="13179" y="41421"/>
                        </a:moveTo>
                        <a:cubicBezTo>
                          <a:pt x="5190" y="38039"/>
                          <a:pt x="0" y="30205"/>
                          <a:pt x="0" y="21530"/>
                        </a:cubicBezTo>
                        <a:cubicBezTo>
                          <a:pt x="-1" y="10275"/>
                          <a:pt x="8641" y="906"/>
                          <a:pt x="19860" y="0"/>
                        </a:cubicBezTo>
                      </a:path>
                      <a:path w="21600" h="41421" stroke="0" extrusionOk="0">
                        <a:moveTo>
                          <a:pt x="13179" y="41421"/>
                        </a:moveTo>
                        <a:cubicBezTo>
                          <a:pt x="5190" y="38039"/>
                          <a:pt x="0" y="30205"/>
                          <a:pt x="0" y="21530"/>
                        </a:cubicBezTo>
                        <a:cubicBezTo>
                          <a:pt x="-1" y="10275"/>
                          <a:pt x="8641" y="906"/>
                          <a:pt x="19860" y="0"/>
                        </a:cubicBezTo>
                        <a:lnTo>
                          <a:pt x="21600" y="21530"/>
                        </a:lnTo>
                        <a:lnTo>
                          <a:pt x="13179" y="41421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060" name="Arc 177"/>
                  <p:cNvSpPr>
                    <a:spLocks/>
                  </p:cNvSpPr>
                  <p:nvPr/>
                </p:nvSpPr>
                <p:spPr bwMode="auto">
                  <a:xfrm>
                    <a:off x="849" y="2048"/>
                    <a:ext cx="42" cy="12"/>
                  </a:xfrm>
                  <a:custGeom>
                    <a:avLst/>
                    <a:gdLst>
                      <a:gd name="T0" fmla="*/ 0 w 39208"/>
                      <a:gd name="T1" fmla="*/ 0 h 21600"/>
                      <a:gd name="T2" fmla="*/ 0 w 39208"/>
                      <a:gd name="T3" fmla="*/ 0 h 21600"/>
                      <a:gd name="T4" fmla="*/ 0 w 39208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39208"/>
                      <a:gd name="T10" fmla="*/ 0 h 21600"/>
                      <a:gd name="T11" fmla="*/ 39208 w 39208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9208" h="21600" fill="none" extrusionOk="0">
                        <a:moveTo>
                          <a:pt x="39208" y="11629"/>
                        </a:moveTo>
                        <a:cubicBezTo>
                          <a:pt x="35239" y="17840"/>
                          <a:pt x="28377" y="21599"/>
                          <a:pt x="21006" y="21600"/>
                        </a:cubicBezTo>
                        <a:cubicBezTo>
                          <a:pt x="11015" y="21600"/>
                          <a:pt x="2328" y="14748"/>
                          <a:pt x="0" y="5032"/>
                        </a:cubicBezTo>
                      </a:path>
                      <a:path w="39208" h="21600" stroke="0" extrusionOk="0">
                        <a:moveTo>
                          <a:pt x="39208" y="11629"/>
                        </a:moveTo>
                        <a:cubicBezTo>
                          <a:pt x="35239" y="17840"/>
                          <a:pt x="28377" y="21599"/>
                          <a:pt x="21006" y="21600"/>
                        </a:cubicBezTo>
                        <a:cubicBezTo>
                          <a:pt x="11015" y="21600"/>
                          <a:pt x="2328" y="14748"/>
                          <a:pt x="0" y="5032"/>
                        </a:cubicBezTo>
                        <a:lnTo>
                          <a:pt x="21006" y="0"/>
                        </a:lnTo>
                        <a:lnTo>
                          <a:pt x="39208" y="11629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061" name="Arc 178"/>
                  <p:cNvSpPr>
                    <a:spLocks/>
                  </p:cNvSpPr>
                  <p:nvPr/>
                </p:nvSpPr>
                <p:spPr bwMode="auto">
                  <a:xfrm>
                    <a:off x="850" y="2048"/>
                    <a:ext cx="40" cy="11"/>
                  </a:xfrm>
                  <a:custGeom>
                    <a:avLst/>
                    <a:gdLst>
                      <a:gd name="T0" fmla="*/ 0 w 38927"/>
                      <a:gd name="T1" fmla="*/ 0 h 21600"/>
                      <a:gd name="T2" fmla="*/ 0 w 38927"/>
                      <a:gd name="T3" fmla="*/ 0 h 21600"/>
                      <a:gd name="T4" fmla="*/ 0 w 38927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38927"/>
                      <a:gd name="T10" fmla="*/ 0 h 21600"/>
                      <a:gd name="T11" fmla="*/ 38927 w 38927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927" h="21600" fill="none" extrusionOk="0">
                        <a:moveTo>
                          <a:pt x="38926" y="11981"/>
                        </a:moveTo>
                        <a:cubicBezTo>
                          <a:pt x="34920" y="17990"/>
                          <a:pt x="28176" y="21599"/>
                          <a:pt x="20955" y="21600"/>
                        </a:cubicBezTo>
                        <a:cubicBezTo>
                          <a:pt x="11043" y="21600"/>
                          <a:pt x="2403" y="14854"/>
                          <a:pt x="-1" y="5239"/>
                        </a:cubicBezTo>
                      </a:path>
                      <a:path w="38927" h="21600" stroke="0" extrusionOk="0">
                        <a:moveTo>
                          <a:pt x="38926" y="11981"/>
                        </a:moveTo>
                        <a:cubicBezTo>
                          <a:pt x="34920" y="17990"/>
                          <a:pt x="28176" y="21599"/>
                          <a:pt x="20955" y="21600"/>
                        </a:cubicBezTo>
                        <a:cubicBezTo>
                          <a:pt x="11043" y="21600"/>
                          <a:pt x="2403" y="14854"/>
                          <a:pt x="-1" y="5239"/>
                        </a:cubicBezTo>
                        <a:lnTo>
                          <a:pt x="20955" y="0"/>
                        </a:lnTo>
                        <a:lnTo>
                          <a:pt x="38926" y="11981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</p:grpSp>
          </p:grpSp>
        </p:grpSp>
        <p:grpSp>
          <p:nvGrpSpPr>
            <p:cNvPr id="80902" name="Group 356"/>
            <p:cNvGrpSpPr>
              <a:grpSpLocks/>
            </p:cNvGrpSpPr>
            <p:nvPr/>
          </p:nvGrpSpPr>
          <p:grpSpPr bwMode="auto">
            <a:xfrm>
              <a:off x="3660523" y="2631964"/>
              <a:ext cx="1800067" cy="1622595"/>
              <a:chOff x="1358" y="1894"/>
              <a:chExt cx="2981" cy="1793"/>
            </a:xfrm>
          </p:grpSpPr>
          <p:sp>
            <p:nvSpPr>
              <p:cNvPr id="81026" name="Oval 357"/>
              <p:cNvSpPr>
                <a:spLocks noChangeArrowheads="1"/>
              </p:cNvSpPr>
              <p:nvPr/>
            </p:nvSpPr>
            <p:spPr bwMode="auto">
              <a:xfrm>
                <a:off x="2376" y="1894"/>
                <a:ext cx="1299" cy="742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027" name="Oval 358"/>
              <p:cNvSpPr>
                <a:spLocks noChangeArrowheads="1"/>
              </p:cNvSpPr>
              <p:nvPr/>
            </p:nvSpPr>
            <p:spPr bwMode="auto">
              <a:xfrm>
                <a:off x="1662" y="2088"/>
                <a:ext cx="996" cy="742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028" name="Oval 359"/>
              <p:cNvSpPr>
                <a:spLocks noChangeArrowheads="1"/>
              </p:cNvSpPr>
              <p:nvPr/>
            </p:nvSpPr>
            <p:spPr bwMode="auto">
              <a:xfrm>
                <a:off x="1358" y="2535"/>
                <a:ext cx="672" cy="605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029" name="Oval 360"/>
              <p:cNvSpPr>
                <a:spLocks noChangeArrowheads="1"/>
              </p:cNvSpPr>
              <p:nvPr/>
            </p:nvSpPr>
            <p:spPr bwMode="auto">
              <a:xfrm>
                <a:off x="1561" y="2801"/>
                <a:ext cx="1010" cy="656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030" name="Oval 361"/>
              <p:cNvSpPr>
                <a:spLocks noChangeArrowheads="1"/>
              </p:cNvSpPr>
              <p:nvPr/>
            </p:nvSpPr>
            <p:spPr bwMode="auto">
              <a:xfrm>
                <a:off x="2275" y="2909"/>
                <a:ext cx="1509" cy="778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031" name="Oval 362"/>
              <p:cNvSpPr>
                <a:spLocks noChangeArrowheads="1"/>
              </p:cNvSpPr>
              <p:nvPr/>
            </p:nvSpPr>
            <p:spPr bwMode="auto">
              <a:xfrm>
                <a:off x="3235" y="2110"/>
                <a:ext cx="967" cy="583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032" name="Oval 363"/>
              <p:cNvSpPr>
                <a:spLocks noChangeArrowheads="1"/>
              </p:cNvSpPr>
              <p:nvPr/>
            </p:nvSpPr>
            <p:spPr bwMode="auto">
              <a:xfrm>
                <a:off x="3379" y="2484"/>
                <a:ext cx="960" cy="584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033" name="Oval 364"/>
              <p:cNvSpPr>
                <a:spLocks noChangeArrowheads="1"/>
              </p:cNvSpPr>
              <p:nvPr/>
            </p:nvSpPr>
            <p:spPr bwMode="auto">
              <a:xfrm>
                <a:off x="3293" y="2607"/>
                <a:ext cx="953" cy="958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034" name="Oval 365"/>
              <p:cNvSpPr>
                <a:spLocks noChangeArrowheads="1"/>
              </p:cNvSpPr>
              <p:nvPr/>
            </p:nvSpPr>
            <p:spPr bwMode="auto">
              <a:xfrm>
                <a:off x="1900" y="2319"/>
                <a:ext cx="1934" cy="958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</p:grpSp>
        <p:grpSp>
          <p:nvGrpSpPr>
            <p:cNvPr id="80903" name="Group 366"/>
            <p:cNvGrpSpPr>
              <a:grpSpLocks/>
            </p:cNvGrpSpPr>
            <p:nvPr/>
          </p:nvGrpSpPr>
          <p:grpSpPr bwMode="auto">
            <a:xfrm>
              <a:off x="5387700" y="2725454"/>
              <a:ext cx="2410124" cy="1678055"/>
              <a:chOff x="1358" y="1894"/>
              <a:chExt cx="2981" cy="1793"/>
            </a:xfrm>
          </p:grpSpPr>
          <p:sp>
            <p:nvSpPr>
              <p:cNvPr id="81017" name="Oval 367"/>
              <p:cNvSpPr>
                <a:spLocks noChangeArrowheads="1"/>
              </p:cNvSpPr>
              <p:nvPr/>
            </p:nvSpPr>
            <p:spPr bwMode="auto">
              <a:xfrm>
                <a:off x="2376" y="1894"/>
                <a:ext cx="1299" cy="742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018" name="Oval 368"/>
              <p:cNvSpPr>
                <a:spLocks noChangeArrowheads="1"/>
              </p:cNvSpPr>
              <p:nvPr/>
            </p:nvSpPr>
            <p:spPr bwMode="auto">
              <a:xfrm>
                <a:off x="1662" y="2088"/>
                <a:ext cx="996" cy="742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019" name="Oval 369"/>
              <p:cNvSpPr>
                <a:spLocks noChangeArrowheads="1"/>
              </p:cNvSpPr>
              <p:nvPr/>
            </p:nvSpPr>
            <p:spPr bwMode="auto">
              <a:xfrm>
                <a:off x="1358" y="2535"/>
                <a:ext cx="672" cy="605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020" name="Oval 370"/>
              <p:cNvSpPr>
                <a:spLocks noChangeArrowheads="1"/>
              </p:cNvSpPr>
              <p:nvPr/>
            </p:nvSpPr>
            <p:spPr bwMode="auto">
              <a:xfrm>
                <a:off x="1561" y="2801"/>
                <a:ext cx="1010" cy="656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021" name="Oval 371"/>
              <p:cNvSpPr>
                <a:spLocks noChangeArrowheads="1"/>
              </p:cNvSpPr>
              <p:nvPr/>
            </p:nvSpPr>
            <p:spPr bwMode="auto">
              <a:xfrm>
                <a:off x="2275" y="2909"/>
                <a:ext cx="1509" cy="778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022" name="Oval 372"/>
              <p:cNvSpPr>
                <a:spLocks noChangeArrowheads="1"/>
              </p:cNvSpPr>
              <p:nvPr/>
            </p:nvSpPr>
            <p:spPr bwMode="auto">
              <a:xfrm>
                <a:off x="3235" y="2110"/>
                <a:ext cx="967" cy="583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023" name="Oval 373"/>
              <p:cNvSpPr>
                <a:spLocks noChangeArrowheads="1"/>
              </p:cNvSpPr>
              <p:nvPr/>
            </p:nvSpPr>
            <p:spPr bwMode="auto">
              <a:xfrm>
                <a:off x="3379" y="2484"/>
                <a:ext cx="960" cy="584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024" name="Oval 374"/>
              <p:cNvSpPr>
                <a:spLocks noChangeArrowheads="1"/>
              </p:cNvSpPr>
              <p:nvPr/>
            </p:nvSpPr>
            <p:spPr bwMode="auto">
              <a:xfrm>
                <a:off x="3293" y="2607"/>
                <a:ext cx="953" cy="958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025" name="Oval 375"/>
              <p:cNvSpPr>
                <a:spLocks noChangeArrowheads="1"/>
              </p:cNvSpPr>
              <p:nvPr/>
            </p:nvSpPr>
            <p:spPr bwMode="auto">
              <a:xfrm>
                <a:off x="1900" y="2319"/>
                <a:ext cx="1934" cy="958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</p:grpSp>
        <p:grpSp>
          <p:nvGrpSpPr>
            <p:cNvPr id="80904" name="Group 376"/>
            <p:cNvGrpSpPr>
              <a:grpSpLocks/>
            </p:cNvGrpSpPr>
            <p:nvPr/>
          </p:nvGrpSpPr>
          <p:grpSpPr bwMode="auto">
            <a:xfrm>
              <a:off x="5420975" y="2755560"/>
              <a:ext cx="2389525" cy="1706577"/>
              <a:chOff x="1358" y="1886"/>
              <a:chExt cx="2989" cy="1810"/>
            </a:xfrm>
          </p:grpSpPr>
          <p:sp>
            <p:nvSpPr>
              <p:cNvPr id="81001" name="Arc 377"/>
              <p:cNvSpPr>
                <a:spLocks/>
              </p:cNvSpPr>
              <p:nvPr/>
            </p:nvSpPr>
            <p:spPr bwMode="auto">
              <a:xfrm>
                <a:off x="2404" y="1886"/>
                <a:ext cx="1247" cy="375"/>
              </a:xfrm>
              <a:custGeom>
                <a:avLst/>
                <a:gdLst>
                  <a:gd name="T0" fmla="*/ 0 w 40985"/>
                  <a:gd name="T1" fmla="*/ 0 h 21600"/>
                  <a:gd name="T2" fmla="*/ 0 w 40985"/>
                  <a:gd name="T3" fmla="*/ 0 h 21600"/>
                  <a:gd name="T4" fmla="*/ 0 w 40985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985"/>
                  <a:gd name="T10" fmla="*/ 0 h 21600"/>
                  <a:gd name="T11" fmla="*/ 40985 w 40985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985" h="21600" fill="none" extrusionOk="0">
                    <a:moveTo>
                      <a:pt x="0" y="15316"/>
                    </a:moveTo>
                    <a:cubicBezTo>
                      <a:pt x="2766" y="6218"/>
                      <a:pt x="11157" y="-1"/>
                      <a:pt x="20666" y="0"/>
                    </a:cubicBezTo>
                    <a:cubicBezTo>
                      <a:pt x="29769" y="0"/>
                      <a:pt x="37896" y="5708"/>
                      <a:pt x="40984" y="14272"/>
                    </a:cubicBezTo>
                  </a:path>
                  <a:path w="40985" h="21600" stroke="0" extrusionOk="0">
                    <a:moveTo>
                      <a:pt x="0" y="15316"/>
                    </a:moveTo>
                    <a:cubicBezTo>
                      <a:pt x="2766" y="6218"/>
                      <a:pt x="11157" y="-1"/>
                      <a:pt x="20666" y="0"/>
                    </a:cubicBezTo>
                    <a:cubicBezTo>
                      <a:pt x="29769" y="0"/>
                      <a:pt x="37896" y="5708"/>
                      <a:pt x="40984" y="14272"/>
                    </a:cubicBezTo>
                    <a:lnTo>
                      <a:pt x="20666" y="21600"/>
                    </a:lnTo>
                    <a:lnTo>
                      <a:pt x="0" y="15316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02" name="Arc 378"/>
              <p:cNvSpPr>
                <a:spLocks/>
              </p:cNvSpPr>
              <p:nvPr/>
            </p:nvSpPr>
            <p:spPr bwMode="auto">
              <a:xfrm>
                <a:off x="2412" y="1893"/>
                <a:ext cx="1232" cy="368"/>
              </a:xfrm>
              <a:custGeom>
                <a:avLst/>
                <a:gdLst>
                  <a:gd name="T0" fmla="*/ 0 w 40951"/>
                  <a:gd name="T1" fmla="*/ 0 h 21600"/>
                  <a:gd name="T2" fmla="*/ 0 w 40951"/>
                  <a:gd name="T3" fmla="*/ 0 h 21600"/>
                  <a:gd name="T4" fmla="*/ 0 w 40951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951"/>
                  <a:gd name="T10" fmla="*/ 0 h 21600"/>
                  <a:gd name="T11" fmla="*/ 40951 w 40951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951" h="21600" fill="none" extrusionOk="0">
                    <a:moveTo>
                      <a:pt x="-1" y="15268"/>
                    </a:moveTo>
                    <a:cubicBezTo>
                      <a:pt x="2781" y="6195"/>
                      <a:pt x="11160" y="-1"/>
                      <a:pt x="20651" y="0"/>
                    </a:cubicBezTo>
                    <a:cubicBezTo>
                      <a:pt x="29734" y="0"/>
                      <a:pt x="37847" y="5683"/>
                      <a:pt x="40951" y="14219"/>
                    </a:cubicBezTo>
                  </a:path>
                  <a:path w="40951" h="21600" stroke="0" extrusionOk="0">
                    <a:moveTo>
                      <a:pt x="-1" y="15268"/>
                    </a:moveTo>
                    <a:cubicBezTo>
                      <a:pt x="2781" y="6195"/>
                      <a:pt x="11160" y="-1"/>
                      <a:pt x="20651" y="0"/>
                    </a:cubicBezTo>
                    <a:cubicBezTo>
                      <a:pt x="29734" y="0"/>
                      <a:pt x="37847" y="5683"/>
                      <a:pt x="40951" y="14219"/>
                    </a:cubicBezTo>
                    <a:lnTo>
                      <a:pt x="20651" y="21600"/>
                    </a:lnTo>
                    <a:lnTo>
                      <a:pt x="-1" y="15268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03" name="Arc 379"/>
              <p:cNvSpPr>
                <a:spLocks/>
              </p:cNvSpPr>
              <p:nvPr/>
            </p:nvSpPr>
            <p:spPr bwMode="auto">
              <a:xfrm>
                <a:off x="1662" y="2081"/>
                <a:ext cx="766" cy="446"/>
              </a:xfrm>
              <a:custGeom>
                <a:avLst/>
                <a:gdLst>
                  <a:gd name="T0" fmla="*/ 0 w 33007"/>
                  <a:gd name="T1" fmla="*/ 0 h 25698"/>
                  <a:gd name="T2" fmla="*/ 0 w 33007"/>
                  <a:gd name="T3" fmla="*/ 0 h 25698"/>
                  <a:gd name="T4" fmla="*/ 0 w 33007"/>
                  <a:gd name="T5" fmla="*/ 0 h 25698"/>
                  <a:gd name="T6" fmla="*/ 0 60000 65536"/>
                  <a:gd name="T7" fmla="*/ 0 60000 65536"/>
                  <a:gd name="T8" fmla="*/ 0 60000 65536"/>
                  <a:gd name="T9" fmla="*/ 0 w 33007"/>
                  <a:gd name="T10" fmla="*/ 0 h 25698"/>
                  <a:gd name="T11" fmla="*/ 33007 w 33007"/>
                  <a:gd name="T12" fmla="*/ 25698 h 256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007" h="25698" fill="none" extrusionOk="0">
                    <a:moveTo>
                      <a:pt x="392" y="25697"/>
                    </a:moveTo>
                    <a:cubicBezTo>
                      <a:pt x="131" y="24347"/>
                      <a:pt x="0" y="22975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31" y="-1"/>
                      <a:pt x="29583" y="1128"/>
                      <a:pt x="33007" y="3257"/>
                    </a:cubicBezTo>
                  </a:path>
                  <a:path w="33007" h="25698" stroke="0" extrusionOk="0">
                    <a:moveTo>
                      <a:pt x="392" y="25697"/>
                    </a:moveTo>
                    <a:cubicBezTo>
                      <a:pt x="131" y="24347"/>
                      <a:pt x="0" y="22975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31" y="-1"/>
                      <a:pt x="29583" y="1128"/>
                      <a:pt x="33007" y="3257"/>
                    </a:cubicBezTo>
                    <a:lnTo>
                      <a:pt x="21600" y="21600"/>
                    </a:lnTo>
                    <a:lnTo>
                      <a:pt x="392" y="25697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04" name="Arc 380"/>
              <p:cNvSpPr>
                <a:spLocks/>
              </p:cNvSpPr>
              <p:nvPr/>
            </p:nvSpPr>
            <p:spPr bwMode="auto">
              <a:xfrm>
                <a:off x="1669" y="2088"/>
                <a:ext cx="755" cy="438"/>
              </a:xfrm>
              <a:custGeom>
                <a:avLst/>
                <a:gdLst>
                  <a:gd name="T0" fmla="*/ 0 w 32968"/>
                  <a:gd name="T1" fmla="*/ 0 h 25717"/>
                  <a:gd name="T2" fmla="*/ 0 w 32968"/>
                  <a:gd name="T3" fmla="*/ 0 h 25717"/>
                  <a:gd name="T4" fmla="*/ 0 w 32968"/>
                  <a:gd name="T5" fmla="*/ 0 h 25717"/>
                  <a:gd name="T6" fmla="*/ 0 60000 65536"/>
                  <a:gd name="T7" fmla="*/ 0 60000 65536"/>
                  <a:gd name="T8" fmla="*/ 0 60000 65536"/>
                  <a:gd name="T9" fmla="*/ 0 w 32968"/>
                  <a:gd name="T10" fmla="*/ 0 h 25717"/>
                  <a:gd name="T11" fmla="*/ 32968 w 32968"/>
                  <a:gd name="T12" fmla="*/ 25717 h 257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968" h="25717" fill="none" extrusionOk="0">
                    <a:moveTo>
                      <a:pt x="395" y="25717"/>
                    </a:moveTo>
                    <a:cubicBezTo>
                      <a:pt x="132" y="24360"/>
                      <a:pt x="0" y="22981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16" y="-1"/>
                      <a:pt x="29552" y="1119"/>
                      <a:pt x="32967" y="3233"/>
                    </a:cubicBezTo>
                  </a:path>
                  <a:path w="32968" h="25717" stroke="0" extrusionOk="0">
                    <a:moveTo>
                      <a:pt x="395" y="25717"/>
                    </a:moveTo>
                    <a:cubicBezTo>
                      <a:pt x="132" y="24360"/>
                      <a:pt x="0" y="22981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16" y="-1"/>
                      <a:pt x="29552" y="1119"/>
                      <a:pt x="32967" y="3233"/>
                    </a:cubicBezTo>
                    <a:lnTo>
                      <a:pt x="21600" y="21600"/>
                    </a:lnTo>
                    <a:lnTo>
                      <a:pt x="395" y="25717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05" name="Arc 381"/>
              <p:cNvSpPr>
                <a:spLocks/>
              </p:cNvSpPr>
              <p:nvPr/>
            </p:nvSpPr>
            <p:spPr bwMode="auto">
              <a:xfrm>
                <a:off x="1553" y="3120"/>
                <a:ext cx="773" cy="345"/>
              </a:xfrm>
              <a:custGeom>
                <a:avLst/>
                <a:gdLst>
                  <a:gd name="T0" fmla="*/ 0 w 32097"/>
                  <a:gd name="T1" fmla="*/ 0 h 21984"/>
                  <a:gd name="T2" fmla="*/ 0 w 32097"/>
                  <a:gd name="T3" fmla="*/ 0 h 21984"/>
                  <a:gd name="T4" fmla="*/ 0 w 32097"/>
                  <a:gd name="T5" fmla="*/ 0 h 21984"/>
                  <a:gd name="T6" fmla="*/ 0 60000 65536"/>
                  <a:gd name="T7" fmla="*/ 0 60000 65536"/>
                  <a:gd name="T8" fmla="*/ 0 60000 65536"/>
                  <a:gd name="T9" fmla="*/ 0 w 32097"/>
                  <a:gd name="T10" fmla="*/ 0 h 21984"/>
                  <a:gd name="T11" fmla="*/ 32097 w 32097"/>
                  <a:gd name="T12" fmla="*/ 21984 h 2198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97" h="21984" fill="none" extrusionOk="0">
                    <a:moveTo>
                      <a:pt x="32096" y="19261"/>
                    </a:moveTo>
                    <a:cubicBezTo>
                      <a:pt x="28886" y="21047"/>
                      <a:pt x="25273" y="21983"/>
                      <a:pt x="21600" y="21984"/>
                    </a:cubicBezTo>
                    <a:cubicBezTo>
                      <a:pt x="9670" y="21984"/>
                      <a:pt x="0" y="12313"/>
                      <a:pt x="0" y="384"/>
                    </a:cubicBezTo>
                    <a:cubicBezTo>
                      <a:pt x="-1" y="255"/>
                      <a:pt x="1" y="127"/>
                      <a:pt x="3" y="0"/>
                    </a:cubicBezTo>
                  </a:path>
                  <a:path w="32097" h="21984" stroke="0" extrusionOk="0">
                    <a:moveTo>
                      <a:pt x="32096" y="19261"/>
                    </a:moveTo>
                    <a:cubicBezTo>
                      <a:pt x="28886" y="21047"/>
                      <a:pt x="25273" y="21983"/>
                      <a:pt x="21600" y="21984"/>
                    </a:cubicBezTo>
                    <a:cubicBezTo>
                      <a:pt x="9670" y="21984"/>
                      <a:pt x="0" y="12313"/>
                      <a:pt x="0" y="384"/>
                    </a:cubicBezTo>
                    <a:cubicBezTo>
                      <a:pt x="-1" y="255"/>
                      <a:pt x="1" y="127"/>
                      <a:pt x="3" y="0"/>
                    </a:cubicBezTo>
                    <a:lnTo>
                      <a:pt x="21600" y="384"/>
                    </a:lnTo>
                    <a:lnTo>
                      <a:pt x="32096" y="19261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06" name="Arc 382"/>
              <p:cNvSpPr>
                <a:spLocks/>
              </p:cNvSpPr>
              <p:nvPr/>
            </p:nvSpPr>
            <p:spPr bwMode="auto">
              <a:xfrm>
                <a:off x="1560" y="3120"/>
                <a:ext cx="761" cy="337"/>
              </a:xfrm>
              <a:custGeom>
                <a:avLst/>
                <a:gdLst>
                  <a:gd name="T0" fmla="*/ 0 w 32039"/>
                  <a:gd name="T1" fmla="*/ 0 h 21986"/>
                  <a:gd name="T2" fmla="*/ 0 w 32039"/>
                  <a:gd name="T3" fmla="*/ 0 h 21986"/>
                  <a:gd name="T4" fmla="*/ 0 w 32039"/>
                  <a:gd name="T5" fmla="*/ 0 h 21986"/>
                  <a:gd name="T6" fmla="*/ 0 60000 65536"/>
                  <a:gd name="T7" fmla="*/ 0 60000 65536"/>
                  <a:gd name="T8" fmla="*/ 0 60000 65536"/>
                  <a:gd name="T9" fmla="*/ 0 w 32039"/>
                  <a:gd name="T10" fmla="*/ 0 h 21986"/>
                  <a:gd name="T11" fmla="*/ 32039 w 32039"/>
                  <a:gd name="T12" fmla="*/ 21986 h 2198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39" h="21986" fill="none" extrusionOk="0">
                    <a:moveTo>
                      <a:pt x="32038" y="19295"/>
                    </a:moveTo>
                    <a:cubicBezTo>
                      <a:pt x="28842" y="21060"/>
                      <a:pt x="25251" y="21985"/>
                      <a:pt x="21600" y="21986"/>
                    </a:cubicBezTo>
                    <a:cubicBezTo>
                      <a:pt x="9670" y="21986"/>
                      <a:pt x="0" y="12315"/>
                      <a:pt x="0" y="386"/>
                    </a:cubicBezTo>
                    <a:cubicBezTo>
                      <a:pt x="-1" y="257"/>
                      <a:pt x="1" y="128"/>
                      <a:pt x="3" y="0"/>
                    </a:cubicBezTo>
                  </a:path>
                  <a:path w="32039" h="21986" stroke="0" extrusionOk="0">
                    <a:moveTo>
                      <a:pt x="32038" y="19295"/>
                    </a:moveTo>
                    <a:cubicBezTo>
                      <a:pt x="28842" y="21060"/>
                      <a:pt x="25251" y="21985"/>
                      <a:pt x="21600" y="21986"/>
                    </a:cubicBezTo>
                    <a:cubicBezTo>
                      <a:pt x="9670" y="21986"/>
                      <a:pt x="0" y="12315"/>
                      <a:pt x="0" y="386"/>
                    </a:cubicBezTo>
                    <a:cubicBezTo>
                      <a:pt x="-1" y="257"/>
                      <a:pt x="1" y="128"/>
                      <a:pt x="3" y="0"/>
                    </a:cubicBezTo>
                    <a:lnTo>
                      <a:pt x="21600" y="386"/>
                    </a:lnTo>
                    <a:lnTo>
                      <a:pt x="32038" y="19295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07" name="Arc 383"/>
              <p:cNvSpPr>
                <a:spLocks/>
              </p:cNvSpPr>
              <p:nvPr/>
            </p:nvSpPr>
            <p:spPr bwMode="auto">
              <a:xfrm>
                <a:off x="3626" y="2103"/>
                <a:ext cx="584" cy="427"/>
              </a:xfrm>
              <a:custGeom>
                <a:avLst/>
                <a:gdLst>
                  <a:gd name="T0" fmla="*/ 0 w 26070"/>
                  <a:gd name="T1" fmla="*/ 0 h 31631"/>
                  <a:gd name="T2" fmla="*/ 0 w 26070"/>
                  <a:gd name="T3" fmla="*/ 0 h 31631"/>
                  <a:gd name="T4" fmla="*/ 0 w 26070"/>
                  <a:gd name="T5" fmla="*/ 0 h 31631"/>
                  <a:gd name="T6" fmla="*/ 0 60000 65536"/>
                  <a:gd name="T7" fmla="*/ 0 60000 65536"/>
                  <a:gd name="T8" fmla="*/ 0 60000 65536"/>
                  <a:gd name="T9" fmla="*/ 0 w 26070"/>
                  <a:gd name="T10" fmla="*/ 0 h 31631"/>
                  <a:gd name="T11" fmla="*/ 26070 w 26070"/>
                  <a:gd name="T12" fmla="*/ 31631 h 316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070" h="31631" fill="none" extrusionOk="0">
                    <a:moveTo>
                      <a:pt x="-1" y="467"/>
                    </a:moveTo>
                    <a:cubicBezTo>
                      <a:pt x="1469" y="156"/>
                      <a:pt x="2967" y="-1"/>
                      <a:pt x="4470" y="0"/>
                    </a:cubicBezTo>
                    <a:cubicBezTo>
                      <a:pt x="16399" y="0"/>
                      <a:pt x="26070" y="9670"/>
                      <a:pt x="26070" y="21600"/>
                    </a:cubicBezTo>
                    <a:cubicBezTo>
                      <a:pt x="26070" y="25094"/>
                      <a:pt x="25222" y="28536"/>
                      <a:pt x="23599" y="31631"/>
                    </a:cubicBezTo>
                  </a:path>
                  <a:path w="26070" h="31631" stroke="0" extrusionOk="0">
                    <a:moveTo>
                      <a:pt x="-1" y="467"/>
                    </a:moveTo>
                    <a:cubicBezTo>
                      <a:pt x="1469" y="156"/>
                      <a:pt x="2967" y="-1"/>
                      <a:pt x="4470" y="0"/>
                    </a:cubicBezTo>
                    <a:cubicBezTo>
                      <a:pt x="16399" y="0"/>
                      <a:pt x="26070" y="9670"/>
                      <a:pt x="26070" y="21600"/>
                    </a:cubicBezTo>
                    <a:cubicBezTo>
                      <a:pt x="26070" y="25094"/>
                      <a:pt x="25222" y="28536"/>
                      <a:pt x="23599" y="31631"/>
                    </a:cubicBezTo>
                    <a:lnTo>
                      <a:pt x="4470" y="21600"/>
                    </a:lnTo>
                    <a:lnTo>
                      <a:pt x="-1" y="467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08" name="Arc 384"/>
              <p:cNvSpPr>
                <a:spLocks/>
              </p:cNvSpPr>
              <p:nvPr/>
            </p:nvSpPr>
            <p:spPr bwMode="auto">
              <a:xfrm>
                <a:off x="3628" y="2110"/>
                <a:ext cx="574" cy="418"/>
              </a:xfrm>
              <a:custGeom>
                <a:avLst/>
                <a:gdLst>
                  <a:gd name="T0" fmla="*/ 0 w 26029"/>
                  <a:gd name="T1" fmla="*/ 0 h 31708"/>
                  <a:gd name="T2" fmla="*/ 0 w 26029"/>
                  <a:gd name="T3" fmla="*/ 0 h 31708"/>
                  <a:gd name="T4" fmla="*/ 0 w 26029"/>
                  <a:gd name="T5" fmla="*/ 0 h 31708"/>
                  <a:gd name="T6" fmla="*/ 0 60000 65536"/>
                  <a:gd name="T7" fmla="*/ 0 60000 65536"/>
                  <a:gd name="T8" fmla="*/ 0 60000 65536"/>
                  <a:gd name="T9" fmla="*/ 0 w 26029"/>
                  <a:gd name="T10" fmla="*/ 0 h 31708"/>
                  <a:gd name="T11" fmla="*/ 26029 w 26029"/>
                  <a:gd name="T12" fmla="*/ 31708 h 3170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029" h="31708" fill="none" extrusionOk="0">
                    <a:moveTo>
                      <a:pt x="-1" y="458"/>
                    </a:moveTo>
                    <a:cubicBezTo>
                      <a:pt x="1456" y="153"/>
                      <a:pt x="2940" y="-1"/>
                      <a:pt x="4429" y="0"/>
                    </a:cubicBezTo>
                    <a:cubicBezTo>
                      <a:pt x="16358" y="0"/>
                      <a:pt x="26029" y="9670"/>
                      <a:pt x="26029" y="21600"/>
                    </a:cubicBezTo>
                    <a:cubicBezTo>
                      <a:pt x="26029" y="25123"/>
                      <a:pt x="25166" y="28593"/>
                      <a:pt x="23517" y="31707"/>
                    </a:cubicBezTo>
                  </a:path>
                  <a:path w="26029" h="31708" stroke="0" extrusionOk="0">
                    <a:moveTo>
                      <a:pt x="-1" y="458"/>
                    </a:moveTo>
                    <a:cubicBezTo>
                      <a:pt x="1456" y="153"/>
                      <a:pt x="2940" y="-1"/>
                      <a:pt x="4429" y="0"/>
                    </a:cubicBezTo>
                    <a:cubicBezTo>
                      <a:pt x="16358" y="0"/>
                      <a:pt x="26029" y="9670"/>
                      <a:pt x="26029" y="21600"/>
                    </a:cubicBezTo>
                    <a:cubicBezTo>
                      <a:pt x="26029" y="25123"/>
                      <a:pt x="25166" y="28593"/>
                      <a:pt x="23517" y="31707"/>
                    </a:cubicBezTo>
                    <a:lnTo>
                      <a:pt x="4429" y="21600"/>
                    </a:lnTo>
                    <a:lnTo>
                      <a:pt x="-1" y="458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09" name="Arc 385"/>
              <p:cNvSpPr>
                <a:spLocks/>
              </p:cNvSpPr>
              <p:nvPr/>
            </p:nvSpPr>
            <p:spPr bwMode="auto">
              <a:xfrm>
                <a:off x="3791" y="2534"/>
                <a:ext cx="556" cy="428"/>
              </a:xfrm>
              <a:custGeom>
                <a:avLst/>
                <a:gdLst>
                  <a:gd name="T0" fmla="*/ 0 w 21600"/>
                  <a:gd name="T1" fmla="*/ 0 h 29154"/>
                  <a:gd name="T2" fmla="*/ 0 w 21600"/>
                  <a:gd name="T3" fmla="*/ 0 h 29154"/>
                  <a:gd name="T4" fmla="*/ 0 w 21600"/>
                  <a:gd name="T5" fmla="*/ 0 h 29154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154"/>
                  <a:gd name="T11" fmla="*/ 21600 w 21600"/>
                  <a:gd name="T12" fmla="*/ 29154 h 2915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154" fill="none" extrusionOk="0">
                    <a:moveTo>
                      <a:pt x="13583" y="0"/>
                    </a:moveTo>
                    <a:cubicBezTo>
                      <a:pt x="18654" y="4101"/>
                      <a:pt x="21600" y="10273"/>
                      <a:pt x="21600" y="16794"/>
                    </a:cubicBezTo>
                    <a:cubicBezTo>
                      <a:pt x="21600" y="21214"/>
                      <a:pt x="20243" y="25528"/>
                      <a:pt x="17714" y="29154"/>
                    </a:cubicBezTo>
                  </a:path>
                  <a:path w="21600" h="29154" stroke="0" extrusionOk="0">
                    <a:moveTo>
                      <a:pt x="13583" y="0"/>
                    </a:moveTo>
                    <a:cubicBezTo>
                      <a:pt x="18654" y="4101"/>
                      <a:pt x="21600" y="10273"/>
                      <a:pt x="21600" y="16794"/>
                    </a:cubicBezTo>
                    <a:cubicBezTo>
                      <a:pt x="21600" y="21214"/>
                      <a:pt x="20243" y="25528"/>
                      <a:pt x="17714" y="29154"/>
                    </a:cubicBezTo>
                    <a:lnTo>
                      <a:pt x="0" y="16794"/>
                    </a:lnTo>
                    <a:lnTo>
                      <a:pt x="13583" y="0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10" name="Arc 386"/>
              <p:cNvSpPr>
                <a:spLocks/>
              </p:cNvSpPr>
              <p:nvPr/>
            </p:nvSpPr>
            <p:spPr bwMode="auto">
              <a:xfrm>
                <a:off x="3791" y="2538"/>
                <a:ext cx="549" cy="420"/>
              </a:xfrm>
              <a:custGeom>
                <a:avLst/>
                <a:gdLst>
                  <a:gd name="T0" fmla="*/ 0 w 21600"/>
                  <a:gd name="T1" fmla="*/ 0 h 29298"/>
                  <a:gd name="T2" fmla="*/ 0 w 21600"/>
                  <a:gd name="T3" fmla="*/ 0 h 29298"/>
                  <a:gd name="T4" fmla="*/ 0 w 21600"/>
                  <a:gd name="T5" fmla="*/ 0 h 2929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298"/>
                  <a:gd name="T11" fmla="*/ 21600 w 21600"/>
                  <a:gd name="T12" fmla="*/ 29298 h 292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298" fill="none" extrusionOk="0">
                    <a:moveTo>
                      <a:pt x="13504" y="0"/>
                    </a:moveTo>
                    <a:cubicBezTo>
                      <a:pt x="18621" y="4099"/>
                      <a:pt x="21600" y="10301"/>
                      <a:pt x="21600" y="16858"/>
                    </a:cubicBezTo>
                    <a:cubicBezTo>
                      <a:pt x="21600" y="21311"/>
                      <a:pt x="20223" y="25656"/>
                      <a:pt x="17658" y="29298"/>
                    </a:cubicBezTo>
                  </a:path>
                  <a:path w="21600" h="29298" stroke="0" extrusionOk="0">
                    <a:moveTo>
                      <a:pt x="13504" y="0"/>
                    </a:moveTo>
                    <a:cubicBezTo>
                      <a:pt x="18621" y="4099"/>
                      <a:pt x="21600" y="10301"/>
                      <a:pt x="21600" y="16858"/>
                    </a:cubicBezTo>
                    <a:cubicBezTo>
                      <a:pt x="21600" y="21311"/>
                      <a:pt x="20223" y="25656"/>
                      <a:pt x="17658" y="29298"/>
                    </a:cubicBezTo>
                    <a:lnTo>
                      <a:pt x="0" y="16858"/>
                    </a:lnTo>
                    <a:lnTo>
                      <a:pt x="13504" y="0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11" name="Arc 387"/>
              <p:cNvSpPr>
                <a:spLocks/>
              </p:cNvSpPr>
              <p:nvPr/>
            </p:nvSpPr>
            <p:spPr bwMode="auto">
              <a:xfrm>
                <a:off x="3609" y="2973"/>
                <a:ext cx="651" cy="607"/>
              </a:xfrm>
              <a:custGeom>
                <a:avLst/>
                <a:gdLst>
                  <a:gd name="T0" fmla="*/ 0 w 28655"/>
                  <a:gd name="T1" fmla="*/ 0 h 27157"/>
                  <a:gd name="T2" fmla="*/ 0 w 28655"/>
                  <a:gd name="T3" fmla="*/ 0 h 27157"/>
                  <a:gd name="T4" fmla="*/ 0 w 28655"/>
                  <a:gd name="T5" fmla="*/ 0 h 27157"/>
                  <a:gd name="T6" fmla="*/ 0 60000 65536"/>
                  <a:gd name="T7" fmla="*/ 0 60000 65536"/>
                  <a:gd name="T8" fmla="*/ 0 60000 65536"/>
                  <a:gd name="T9" fmla="*/ 0 w 28655"/>
                  <a:gd name="T10" fmla="*/ 0 h 27157"/>
                  <a:gd name="T11" fmla="*/ 28655 w 28655"/>
                  <a:gd name="T12" fmla="*/ 27157 h 2715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655" h="27157" fill="none" extrusionOk="0">
                    <a:moveTo>
                      <a:pt x="27927" y="0"/>
                    </a:moveTo>
                    <a:cubicBezTo>
                      <a:pt x="28410" y="1812"/>
                      <a:pt x="28655" y="3680"/>
                      <a:pt x="28655" y="5557"/>
                    </a:cubicBezTo>
                    <a:cubicBezTo>
                      <a:pt x="28655" y="17486"/>
                      <a:pt x="18984" y="27157"/>
                      <a:pt x="7055" y="27157"/>
                    </a:cubicBezTo>
                    <a:cubicBezTo>
                      <a:pt x="4653" y="27157"/>
                      <a:pt x="2269" y="26756"/>
                      <a:pt x="-1" y="25972"/>
                    </a:cubicBezTo>
                  </a:path>
                  <a:path w="28655" h="27157" stroke="0" extrusionOk="0">
                    <a:moveTo>
                      <a:pt x="27927" y="0"/>
                    </a:moveTo>
                    <a:cubicBezTo>
                      <a:pt x="28410" y="1812"/>
                      <a:pt x="28655" y="3680"/>
                      <a:pt x="28655" y="5557"/>
                    </a:cubicBezTo>
                    <a:cubicBezTo>
                      <a:pt x="28655" y="17486"/>
                      <a:pt x="18984" y="27157"/>
                      <a:pt x="7055" y="27157"/>
                    </a:cubicBezTo>
                    <a:cubicBezTo>
                      <a:pt x="4653" y="27157"/>
                      <a:pt x="2269" y="26756"/>
                      <a:pt x="-1" y="25972"/>
                    </a:cubicBezTo>
                    <a:lnTo>
                      <a:pt x="7055" y="5557"/>
                    </a:lnTo>
                    <a:lnTo>
                      <a:pt x="27927" y="0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12" name="Arc 388"/>
              <p:cNvSpPr>
                <a:spLocks/>
              </p:cNvSpPr>
              <p:nvPr/>
            </p:nvSpPr>
            <p:spPr bwMode="auto">
              <a:xfrm>
                <a:off x="3611" y="2975"/>
                <a:ext cx="642" cy="598"/>
              </a:xfrm>
              <a:custGeom>
                <a:avLst/>
                <a:gdLst>
                  <a:gd name="T0" fmla="*/ 0 w 28653"/>
                  <a:gd name="T1" fmla="*/ 0 h 27158"/>
                  <a:gd name="T2" fmla="*/ 0 w 28653"/>
                  <a:gd name="T3" fmla="*/ 0 h 27158"/>
                  <a:gd name="T4" fmla="*/ 0 w 28653"/>
                  <a:gd name="T5" fmla="*/ 0 h 27158"/>
                  <a:gd name="T6" fmla="*/ 0 60000 65536"/>
                  <a:gd name="T7" fmla="*/ 0 60000 65536"/>
                  <a:gd name="T8" fmla="*/ 0 60000 65536"/>
                  <a:gd name="T9" fmla="*/ 0 w 28653"/>
                  <a:gd name="T10" fmla="*/ 0 h 27158"/>
                  <a:gd name="T11" fmla="*/ 28653 w 28653"/>
                  <a:gd name="T12" fmla="*/ 27158 h 2715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653" h="27158" fill="none" extrusionOk="0">
                    <a:moveTo>
                      <a:pt x="27925" y="0"/>
                    </a:moveTo>
                    <a:cubicBezTo>
                      <a:pt x="28408" y="1813"/>
                      <a:pt x="28653" y="3681"/>
                      <a:pt x="28653" y="5558"/>
                    </a:cubicBezTo>
                    <a:cubicBezTo>
                      <a:pt x="28653" y="17487"/>
                      <a:pt x="18982" y="27158"/>
                      <a:pt x="7053" y="27158"/>
                    </a:cubicBezTo>
                    <a:cubicBezTo>
                      <a:pt x="4652" y="27158"/>
                      <a:pt x="2268" y="26757"/>
                      <a:pt x="-1" y="25974"/>
                    </a:cubicBezTo>
                  </a:path>
                  <a:path w="28653" h="27158" stroke="0" extrusionOk="0">
                    <a:moveTo>
                      <a:pt x="27925" y="0"/>
                    </a:moveTo>
                    <a:cubicBezTo>
                      <a:pt x="28408" y="1813"/>
                      <a:pt x="28653" y="3681"/>
                      <a:pt x="28653" y="5558"/>
                    </a:cubicBezTo>
                    <a:cubicBezTo>
                      <a:pt x="28653" y="17487"/>
                      <a:pt x="18982" y="27158"/>
                      <a:pt x="7053" y="27158"/>
                    </a:cubicBezTo>
                    <a:cubicBezTo>
                      <a:pt x="4652" y="27158"/>
                      <a:pt x="2268" y="26757"/>
                      <a:pt x="-1" y="25974"/>
                    </a:cubicBezTo>
                    <a:lnTo>
                      <a:pt x="7053" y="5558"/>
                    </a:lnTo>
                    <a:lnTo>
                      <a:pt x="27925" y="0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13" name="Arc 389"/>
              <p:cNvSpPr>
                <a:spLocks/>
              </p:cNvSpPr>
              <p:nvPr/>
            </p:nvSpPr>
            <p:spPr bwMode="auto">
              <a:xfrm>
                <a:off x="1358" y="2529"/>
                <a:ext cx="354" cy="592"/>
              </a:xfrm>
              <a:custGeom>
                <a:avLst/>
                <a:gdLst>
                  <a:gd name="T0" fmla="*/ 0 w 21600"/>
                  <a:gd name="T1" fmla="*/ 0 h 41297"/>
                  <a:gd name="T2" fmla="*/ 0 w 21600"/>
                  <a:gd name="T3" fmla="*/ 0 h 41297"/>
                  <a:gd name="T4" fmla="*/ 0 w 21600"/>
                  <a:gd name="T5" fmla="*/ 0 h 41297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297"/>
                  <a:gd name="T11" fmla="*/ 21600 w 21600"/>
                  <a:gd name="T12" fmla="*/ 41297 h 4129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297" fill="none" extrusionOk="0">
                    <a:moveTo>
                      <a:pt x="12844" y="41297"/>
                    </a:moveTo>
                    <a:cubicBezTo>
                      <a:pt x="5035" y="37834"/>
                      <a:pt x="0" y="30094"/>
                      <a:pt x="0" y="21551"/>
                    </a:cubicBezTo>
                    <a:cubicBezTo>
                      <a:pt x="-1" y="10187"/>
                      <a:pt x="8803" y="767"/>
                      <a:pt x="20141" y="0"/>
                    </a:cubicBezTo>
                  </a:path>
                  <a:path w="21600" h="41297" stroke="0" extrusionOk="0">
                    <a:moveTo>
                      <a:pt x="12844" y="41297"/>
                    </a:moveTo>
                    <a:cubicBezTo>
                      <a:pt x="5035" y="37834"/>
                      <a:pt x="0" y="30094"/>
                      <a:pt x="0" y="21551"/>
                    </a:cubicBezTo>
                    <a:cubicBezTo>
                      <a:pt x="-1" y="10187"/>
                      <a:pt x="8803" y="767"/>
                      <a:pt x="20141" y="0"/>
                    </a:cubicBezTo>
                    <a:lnTo>
                      <a:pt x="21600" y="21551"/>
                    </a:lnTo>
                    <a:lnTo>
                      <a:pt x="12844" y="41297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14" name="Arc 390"/>
              <p:cNvSpPr>
                <a:spLocks/>
              </p:cNvSpPr>
              <p:nvPr/>
            </p:nvSpPr>
            <p:spPr bwMode="auto">
              <a:xfrm>
                <a:off x="1365" y="2536"/>
                <a:ext cx="347" cy="578"/>
              </a:xfrm>
              <a:custGeom>
                <a:avLst/>
                <a:gdLst>
                  <a:gd name="T0" fmla="*/ 0 w 21600"/>
                  <a:gd name="T1" fmla="*/ 0 h 41307"/>
                  <a:gd name="T2" fmla="*/ 0 w 21600"/>
                  <a:gd name="T3" fmla="*/ 0 h 41307"/>
                  <a:gd name="T4" fmla="*/ 0 w 21600"/>
                  <a:gd name="T5" fmla="*/ 0 h 41307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307"/>
                  <a:gd name="T11" fmla="*/ 21600 w 21600"/>
                  <a:gd name="T12" fmla="*/ 41307 h 4130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307" fill="none" extrusionOk="0">
                    <a:moveTo>
                      <a:pt x="12867" y="41306"/>
                    </a:moveTo>
                    <a:cubicBezTo>
                      <a:pt x="5045" y="37849"/>
                      <a:pt x="0" y="30102"/>
                      <a:pt x="0" y="21551"/>
                    </a:cubicBezTo>
                    <a:cubicBezTo>
                      <a:pt x="-1" y="10186"/>
                      <a:pt x="8806" y="765"/>
                      <a:pt x="20145" y="-1"/>
                    </a:cubicBezTo>
                  </a:path>
                  <a:path w="21600" h="41307" stroke="0" extrusionOk="0">
                    <a:moveTo>
                      <a:pt x="12867" y="41306"/>
                    </a:moveTo>
                    <a:cubicBezTo>
                      <a:pt x="5045" y="37849"/>
                      <a:pt x="0" y="30102"/>
                      <a:pt x="0" y="21551"/>
                    </a:cubicBezTo>
                    <a:cubicBezTo>
                      <a:pt x="-1" y="10186"/>
                      <a:pt x="8806" y="765"/>
                      <a:pt x="20145" y="-1"/>
                    </a:cubicBezTo>
                    <a:lnTo>
                      <a:pt x="21600" y="21551"/>
                    </a:lnTo>
                    <a:lnTo>
                      <a:pt x="12867" y="41306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15" name="Arc 391"/>
              <p:cNvSpPr>
                <a:spLocks/>
              </p:cNvSpPr>
              <p:nvPr/>
            </p:nvSpPr>
            <p:spPr bwMode="auto">
              <a:xfrm>
                <a:off x="2293" y="3335"/>
                <a:ext cx="1344" cy="361"/>
              </a:xfrm>
              <a:custGeom>
                <a:avLst/>
                <a:gdLst>
                  <a:gd name="T0" fmla="*/ 0 w 39224"/>
                  <a:gd name="T1" fmla="*/ 0 h 21600"/>
                  <a:gd name="T2" fmla="*/ 0 w 39224"/>
                  <a:gd name="T3" fmla="*/ 0 h 21600"/>
                  <a:gd name="T4" fmla="*/ 0 w 39224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9224"/>
                  <a:gd name="T10" fmla="*/ 0 h 21600"/>
                  <a:gd name="T11" fmla="*/ 39224 w 39224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224" h="21600" fill="none" extrusionOk="0">
                    <a:moveTo>
                      <a:pt x="39224" y="12019"/>
                    </a:moveTo>
                    <a:cubicBezTo>
                      <a:pt x="35214" y="18006"/>
                      <a:pt x="28483" y="21599"/>
                      <a:pt x="21277" y="21600"/>
                    </a:cubicBezTo>
                    <a:cubicBezTo>
                      <a:pt x="10782" y="21600"/>
                      <a:pt x="1807" y="14057"/>
                      <a:pt x="-1" y="3720"/>
                    </a:cubicBezTo>
                  </a:path>
                  <a:path w="39224" h="21600" stroke="0" extrusionOk="0">
                    <a:moveTo>
                      <a:pt x="39224" y="12019"/>
                    </a:moveTo>
                    <a:cubicBezTo>
                      <a:pt x="35214" y="18006"/>
                      <a:pt x="28483" y="21599"/>
                      <a:pt x="21277" y="21600"/>
                    </a:cubicBezTo>
                    <a:cubicBezTo>
                      <a:pt x="10782" y="21600"/>
                      <a:pt x="1807" y="14057"/>
                      <a:pt x="-1" y="3720"/>
                    </a:cubicBezTo>
                    <a:lnTo>
                      <a:pt x="21277" y="0"/>
                    </a:lnTo>
                    <a:lnTo>
                      <a:pt x="39224" y="12019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16" name="Arc 392"/>
              <p:cNvSpPr>
                <a:spLocks/>
              </p:cNvSpPr>
              <p:nvPr/>
            </p:nvSpPr>
            <p:spPr bwMode="auto">
              <a:xfrm>
                <a:off x="2300" y="3335"/>
                <a:ext cx="1329" cy="354"/>
              </a:xfrm>
              <a:custGeom>
                <a:avLst/>
                <a:gdLst>
                  <a:gd name="T0" fmla="*/ 0 w 39161"/>
                  <a:gd name="T1" fmla="*/ 0 h 21600"/>
                  <a:gd name="T2" fmla="*/ 0 w 39161"/>
                  <a:gd name="T3" fmla="*/ 0 h 21600"/>
                  <a:gd name="T4" fmla="*/ 0 w 39161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9161"/>
                  <a:gd name="T10" fmla="*/ 0 h 21600"/>
                  <a:gd name="T11" fmla="*/ 39161 w 39161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161" h="21600" fill="none" extrusionOk="0">
                    <a:moveTo>
                      <a:pt x="39161" y="12103"/>
                    </a:moveTo>
                    <a:cubicBezTo>
                      <a:pt x="35143" y="18042"/>
                      <a:pt x="28441" y="21599"/>
                      <a:pt x="21271" y="21600"/>
                    </a:cubicBezTo>
                    <a:cubicBezTo>
                      <a:pt x="10790" y="21600"/>
                      <a:pt x="1822" y="14076"/>
                      <a:pt x="0" y="3755"/>
                    </a:cubicBezTo>
                  </a:path>
                  <a:path w="39161" h="21600" stroke="0" extrusionOk="0">
                    <a:moveTo>
                      <a:pt x="39161" y="12103"/>
                    </a:moveTo>
                    <a:cubicBezTo>
                      <a:pt x="35143" y="18042"/>
                      <a:pt x="28441" y="21599"/>
                      <a:pt x="21271" y="21600"/>
                    </a:cubicBezTo>
                    <a:cubicBezTo>
                      <a:pt x="10790" y="21600"/>
                      <a:pt x="1822" y="14076"/>
                      <a:pt x="0" y="3755"/>
                    </a:cubicBezTo>
                    <a:lnTo>
                      <a:pt x="21271" y="0"/>
                    </a:lnTo>
                    <a:lnTo>
                      <a:pt x="39161" y="12103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</p:grpSp>
        <p:grpSp>
          <p:nvGrpSpPr>
            <p:cNvPr id="80905" name="Group 393"/>
            <p:cNvGrpSpPr>
              <a:grpSpLocks/>
            </p:cNvGrpSpPr>
            <p:nvPr/>
          </p:nvGrpSpPr>
          <p:grpSpPr bwMode="auto">
            <a:xfrm>
              <a:off x="3660523" y="2631965"/>
              <a:ext cx="1800067" cy="1651117"/>
              <a:chOff x="1358" y="1886"/>
              <a:chExt cx="2989" cy="1810"/>
            </a:xfrm>
          </p:grpSpPr>
          <p:sp>
            <p:nvSpPr>
              <p:cNvPr id="80985" name="Arc 394"/>
              <p:cNvSpPr>
                <a:spLocks/>
              </p:cNvSpPr>
              <p:nvPr/>
            </p:nvSpPr>
            <p:spPr bwMode="auto">
              <a:xfrm>
                <a:off x="2404" y="1886"/>
                <a:ext cx="1247" cy="375"/>
              </a:xfrm>
              <a:custGeom>
                <a:avLst/>
                <a:gdLst>
                  <a:gd name="T0" fmla="*/ 0 w 40985"/>
                  <a:gd name="T1" fmla="*/ 0 h 21600"/>
                  <a:gd name="T2" fmla="*/ 0 w 40985"/>
                  <a:gd name="T3" fmla="*/ 0 h 21600"/>
                  <a:gd name="T4" fmla="*/ 0 w 40985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985"/>
                  <a:gd name="T10" fmla="*/ 0 h 21600"/>
                  <a:gd name="T11" fmla="*/ 40985 w 40985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985" h="21600" fill="none" extrusionOk="0">
                    <a:moveTo>
                      <a:pt x="0" y="15316"/>
                    </a:moveTo>
                    <a:cubicBezTo>
                      <a:pt x="2766" y="6218"/>
                      <a:pt x="11157" y="-1"/>
                      <a:pt x="20666" y="0"/>
                    </a:cubicBezTo>
                    <a:cubicBezTo>
                      <a:pt x="29769" y="0"/>
                      <a:pt x="37896" y="5708"/>
                      <a:pt x="40984" y="14272"/>
                    </a:cubicBezTo>
                  </a:path>
                  <a:path w="40985" h="21600" stroke="0" extrusionOk="0">
                    <a:moveTo>
                      <a:pt x="0" y="15316"/>
                    </a:moveTo>
                    <a:cubicBezTo>
                      <a:pt x="2766" y="6218"/>
                      <a:pt x="11157" y="-1"/>
                      <a:pt x="20666" y="0"/>
                    </a:cubicBezTo>
                    <a:cubicBezTo>
                      <a:pt x="29769" y="0"/>
                      <a:pt x="37896" y="5708"/>
                      <a:pt x="40984" y="14272"/>
                    </a:cubicBezTo>
                    <a:lnTo>
                      <a:pt x="20666" y="21600"/>
                    </a:lnTo>
                    <a:lnTo>
                      <a:pt x="0" y="15316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86" name="Arc 395"/>
              <p:cNvSpPr>
                <a:spLocks/>
              </p:cNvSpPr>
              <p:nvPr/>
            </p:nvSpPr>
            <p:spPr bwMode="auto">
              <a:xfrm>
                <a:off x="2412" y="1893"/>
                <a:ext cx="1232" cy="368"/>
              </a:xfrm>
              <a:custGeom>
                <a:avLst/>
                <a:gdLst>
                  <a:gd name="T0" fmla="*/ 0 w 40951"/>
                  <a:gd name="T1" fmla="*/ 0 h 21600"/>
                  <a:gd name="T2" fmla="*/ 0 w 40951"/>
                  <a:gd name="T3" fmla="*/ 0 h 21600"/>
                  <a:gd name="T4" fmla="*/ 0 w 40951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951"/>
                  <a:gd name="T10" fmla="*/ 0 h 21600"/>
                  <a:gd name="T11" fmla="*/ 40951 w 40951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951" h="21600" fill="none" extrusionOk="0">
                    <a:moveTo>
                      <a:pt x="-1" y="15268"/>
                    </a:moveTo>
                    <a:cubicBezTo>
                      <a:pt x="2781" y="6195"/>
                      <a:pt x="11160" y="-1"/>
                      <a:pt x="20651" y="0"/>
                    </a:cubicBezTo>
                    <a:cubicBezTo>
                      <a:pt x="29734" y="0"/>
                      <a:pt x="37847" y="5683"/>
                      <a:pt x="40951" y="14219"/>
                    </a:cubicBezTo>
                  </a:path>
                  <a:path w="40951" h="21600" stroke="0" extrusionOk="0">
                    <a:moveTo>
                      <a:pt x="-1" y="15268"/>
                    </a:moveTo>
                    <a:cubicBezTo>
                      <a:pt x="2781" y="6195"/>
                      <a:pt x="11160" y="-1"/>
                      <a:pt x="20651" y="0"/>
                    </a:cubicBezTo>
                    <a:cubicBezTo>
                      <a:pt x="29734" y="0"/>
                      <a:pt x="37847" y="5683"/>
                      <a:pt x="40951" y="14219"/>
                    </a:cubicBezTo>
                    <a:lnTo>
                      <a:pt x="20651" y="21600"/>
                    </a:lnTo>
                    <a:lnTo>
                      <a:pt x="-1" y="15268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87" name="Arc 396"/>
              <p:cNvSpPr>
                <a:spLocks/>
              </p:cNvSpPr>
              <p:nvPr/>
            </p:nvSpPr>
            <p:spPr bwMode="auto">
              <a:xfrm>
                <a:off x="1662" y="2081"/>
                <a:ext cx="766" cy="446"/>
              </a:xfrm>
              <a:custGeom>
                <a:avLst/>
                <a:gdLst>
                  <a:gd name="T0" fmla="*/ 0 w 33007"/>
                  <a:gd name="T1" fmla="*/ 0 h 25698"/>
                  <a:gd name="T2" fmla="*/ 0 w 33007"/>
                  <a:gd name="T3" fmla="*/ 0 h 25698"/>
                  <a:gd name="T4" fmla="*/ 0 w 33007"/>
                  <a:gd name="T5" fmla="*/ 0 h 25698"/>
                  <a:gd name="T6" fmla="*/ 0 60000 65536"/>
                  <a:gd name="T7" fmla="*/ 0 60000 65536"/>
                  <a:gd name="T8" fmla="*/ 0 60000 65536"/>
                  <a:gd name="T9" fmla="*/ 0 w 33007"/>
                  <a:gd name="T10" fmla="*/ 0 h 25698"/>
                  <a:gd name="T11" fmla="*/ 33007 w 33007"/>
                  <a:gd name="T12" fmla="*/ 25698 h 256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007" h="25698" fill="none" extrusionOk="0">
                    <a:moveTo>
                      <a:pt x="392" y="25697"/>
                    </a:moveTo>
                    <a:cubicBezTo>
                      <a:pt x="131" y="24347"/>
                      <a:pt x="0" y="22975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31" y="-1"/>
                      <a:pt x="29583" y="1128"/>
                      <a:pt x="33007" y="3257"/>
                    </a:cubicBezTo>
                  </a:path>
                  <a:path w="33007" h="25698" stroke="0" extrusionOk="0">
                    <a:moveTo>
                      <a:pt x="392" y="25697"/>
                    </a:moveTo>
                    <a:cubicBezTo>
                      <a:pt x="131" y="24347"/>
                      <a:pt x="0" y="22975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31" y="-1"/>
                      <a:pt x="29583" y="1128"/>
                      <a:pt x="33007" y="3257"/>
                    </a:cubicBezTo>
                    <a:lnTo>
                      <a:pt x="21600" y="21600"/>
                    </a:lnTo>
                    <a:lnTo>
                      <a:pt x="392" y="25697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88" name="Arc 397"/>
              <p:cNvSpPr>
                <a:spLocks/>
              </p:cNvSpPr>
              <p:nvPr/>
            </p:nvSpPr>
            <p:spPr bwMode="auto">
              <a:xfrm>
                <a:off x="1669" y="2088"/>
                <a:ext cx="755" cy="438"/>
              </a:xfrm>
              <a:custGeom>
                <a:avLst/>
                <a:gdLst>
                  <a:gd name="T0" fmla="*/ 0 w 32968"/>
                  <a:gd name="T1" fmla="*/ 0 h 25717"/>
                  <a:gd name="T2" fmla="*/ 0 w 32968"/>
                  <a:gd name="T3" fmla="*/ 0 h 25717"/>
                  <a:gd name="T4" fmla="*/ 0 w 32968"/>
                  <a:gd name="T5" fmla="*/ 0 h 25717"/>
                  <a:gd name="T6" fmla="*/ 0 60000 65536"/>
                  <a:gd name="T7" fmla="*/ 0 60000 65536"/>
                  <a:gd name="T8" fmla="*/ 0 60000 65536"/>
                  <a:gd name="T9" fmla="*/ 0 w 32968"/>
                  <a:gd name="T10" fmla="*/ 0 h 25717"/>
                  <a:gd name="T11" fmla="*/ 32968 w 32968"/>
                  <a:gd name="T12" fmla="*/ 25717 h 257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968" h="25717" fill="none" extrusionOk="0">
                    <a:moveTo>
                      <a:pt x="395" y="25717"/>
                    </a:moveTo>
                    <a:cubicBezTo>
                      <a:pt x="132" y="24360"/>
                      <a:pt x="0" y="22981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16" y="-1"/>
                      <a:pt x="29552" y="1119"/>
                      <a:pt x="32967" y="3233"/>
                    </a:cubicBezTo>
                  </a:path>
                  <a:path w="32968" h="25717" stroke="0" extrusionOk="0">
                    <a:moveTo>
                      <a:pt x="395" y="25717"/>
                    </a:moveTo>
                    <a:cubicBezTo>
                      <a:pt x="132" y="24360"/>
                      <a:pt x="0" y="22981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16" y="-1"/>
                      <a:pt x="29552" y="1119"/>
                      <a:pt x="32967" y="3233"/>
                    </a:cubicBezTo>
                    <a:lnTo>
                      <a:pt x="21600" y="21600"/>
                    </a:lnTo>
                    <a:lnTo>
                      <a:pt x="395" y="25717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89" name="Arc 398"/>
              <p:cNvSpPr>
                <a:spLocks/>
              </p:cNvSpPr>
              <p:nvPr/>
            </p:nvSpPr>
            <p:spPr bwMode="auto">
              <a:xfrm>
                <a:off x="1553" y="3120"/>
                <a:ext cx="773" cy="345"/>
              </a:xfrm>
              <a:custGeom>
                <a:avLst/>
                <a:gdLst>
                  <a:gd name="T0" fmla="*/ 0 w 32097"/>
                  <a:gd name="T1" fmla="*/ 0 h 21984"/>
                  <a:gd name="T2" fmla="*/ 0 w 32097"/>
                  <a:gd name="T3" fmla="*/ 0 h 21984"/>
                  <a:gd name="T4" fmla="*/ 0 w 32097"/>
                  <a:gd name="T5" fmla="*/ 0 h 21984"/>
                  <a:gd name="T6" fmla="*/ 0 60000 65536"/>
                  <a:gd name="T7" fmla="*/ 0 60000 65536"/>
                  <a:gd name="T8" fmla="*/ 0 60000 65536"/>
                  <a:gd name="T9" fmla="*/ 0 w 32097"/>
                  <a:gd name="T10" fmla="*/ 0 h 21984"/>
                  <a:gd name="T11" fmla="*/ 32097 w 32097"/>
                  <a:gd name="T12" fmla="*/ 21984 h 2198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97" h="21984" fill="none" extrusionOk="0">
                    <a:moveTo>
                      <a:pt x="32096" y="19261"/>
                    </a:moveTo>
                    <a:cubicBezTo>
                      <a:pt x="28886" y="21047"/>
                      <a:pt x="25273" y="21983"/>
                      <a:pt x="21600" y="21984"/>
                    </a:cubicBezTo>
                    <a:cubicBezTo>
                      <a:pt x="9670" y="21984"/>
                      <a:pt x="0" y="12313"/>
                      <a:pt x="0" y="384"/>
                    </a:cubicBezTo>
                    <a:cubicBezTo>
                      <a:pt x="-1" y="255"/>
                      <a:pt x="1" y="127"/>
                      <a:pt x="3" y="0"/>
                    </a:cubicBezTo>
                  </a:path>
                  <a:path w="32097" h="21984" stroke="0" extrusionOk="0">
                    <a:moveTo>
                      <a:pt x="32096" y="19261"/>
                    </a:moveTo>
                    <a:cubicBezTo>
                      <a:pt x="28886" y="21047"/>
                      <a:pt x="25273" y="21983"/>
                      <a:pt x="21600" y="21984"/>
                    </a:cubicBezTo>
                    <a:cubicBezTo>
                      <a:pt x="9670" y="21984"/>
                      <a:pt x="0" y="12313"/>
                      <a:pt x="0" y="384"/>
                    </a:cubicBezTo>
                    <a:cubicBezTo>
                      <a:pt x="-1" y="255"/>
                      <a:pt x="1" y="127"/>
                      <a:pt x="3" y="0"/>
                    </a:cubicBezTo>
                    <a:lnTo>
                      <a:pt x="21600" y="384"/>
                    </a:lnTo>
                    <a:lnTo>
                      <a:pt x="32096" y="19261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90" name="Arc 399"/>
              <p:cNvSpPr>
                <a:spLocks/>
              </p:cNvSpPr>
              <p:nvPr/>
            </p:nvSpPr>
            <p:spPr bwMode="auto">
              <a:xfrm>
                <a:off x="1560" y="3120"/>
                <a:ext cx="761" cy="337"/>
              </a:xfrm>
              <a:custGeom>
                <a:avLst/>
                <a:gdLst>
                  <a:gd name="T0" fmla="*/ 0 w 32039"/>
                  <a:gd name="T1" fmla="*/ 0 h 21986"/>
                  <a:gd name="T2" fmla="*/ 0 w 32039"/>
                  <a:gd name="T3" fmla="*/ 0 h 21986"/>
                  <a:gd name="T4" fmla="*/ 0 w 32039"/>
                  <a:gd name="T5" fmla="*/ 0 h 21986"/>
                  <a:gd name="T6" fmla="*/ 0 60000 65536"/>
                  <a:gd name="T7" fmla="*/ 0 60000 65536"/>
                  <a:gd name="T8" fmla="*/ 0 60000 65536"/>
                  <a:gd name="T9" fmla="*/ 0 w 32039"/>
                  <a:gd name="T10" fmla="*/ 0 h 21986"/>
                  <a:gd name="T11" fmla="*/ 32039 w 32039"/>
                  <a:gd name="T12" fmla="*/ 21986 h 2198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39" h="21986" fill="none" extrusionOk="0">
                    <a:moveTo>
                      <a:pt x="32038" y="19295"/>
                    </a:moveTo>
                    <a:cubicBezTo>
                      <a:pt x="28842" y="21060"/>
                      <a:pt x="25251" y="21985"/>
                      <a:pt x="21600" y="21986"/>
                    </a:cubicBezTo>
                    <a:cubicBezTo>
                      <a:pt x="9670" y="21986"/>
                      <a:pt x="0" y="12315"/>
                      <a:pt x="0" y="386"/>
                    </a:cubicBezTo>
                    <a:cubicBezTo>
                      <a:pt x="-1" y="257"/>
                      <a:pt x="1" y="128"/>
                      <a:pt x="3" y="0"/>
                    </a:cubicBezTo>
                  </a:path>
                  <a:path w="32039" h="21986" stroke="0" extrusionOk="0">
                    <a:moveTo>
                      <a:pt x="32038" y="19295"/>
                    </a:moveTo>
                    <a:cubicBezTo>
                      <a:pt x="28842" y="21060"/>
                      <a:pt x="25251" y="21985"/>
                      <a:pt x="21600" y="21986"/>
                    </a:cubicBezTo>
                    <a:cubicBezTo>
                      <a:pt x="9670" y="21986"/>
                      <a:pt x="0" y="12315"/>
                      <a:pt x="0" y="386"/>
                    </a:cubicBezTo>
                    <a:cubicBezTo>
                      <a:pt x="-1" y="257"/>
                      <a:pt x="1" y="128"/>
                      <a:pt x="3" y="0"/>
                    </a:cubicBezTo>
                    <a:lnTo>
                      <a:pt x="21600" y="386"/>
                    </a:lnTo>
                    <a:lnTo>
                      <a:pt x="32038" y="19295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91" name="Arc 400"/>
              <p:cNvSpPr>
                <a:spLocks/>
              </p:cNvSpPr>
              <p:nvPr/>
            </p:nvSpPr>
            <p:spPr bwMode="auto">
              <a:xfrm>
                <a:off x="3626" y="2103"/>
                <a:ext cx="584" cy="427"/>
              </a:xfrm>
              <a:custGeom>
                <a:avLst/>
                <a:gdLst>
                  <a:gd name="T0" fmla="*/ 0 w 26070"/>
                  <a:gd name="T1" fmla="*/ 0 h 31631"/>
                  <a:gd name="T2" fmla="*/ 0 w 26070"/>
                  <a:gd name="T3" fmla="*/ 0 h 31631"/>
                  <a:gd name="T4" fmla="*/ 0 w 26070"/>
                  <a:gd name="T5" fmla="*/ 0 h 31631"/>
                  <a:gd name="T6" fmla="*/ 0 60000 65536"/>
                  <a:gd name="T7" fmla="*/ 0 60000 65536"/>
                  <a:gd name="T8" fmla="*/ 0 60000 65536"/>
                  <a:gd name="T9" fmla="*/ 0 w 26070"/>
                  <a:gd name="T10" fmla="*/ 0 h 31631"/>
                  <a:gd name="T11" fmla="*/ 26070 w 26070"/>
                  <a:gd name="T12" fmla="*/ 31631 h 316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070" h="31631" fill="none" extrusionOk="0">
                    <a:moveTo>
                      <a:pt x="-1" y="467"/>
                    </a:moveTo>
                    <a:cubicBezTo>
                      <a:pt x="1469" y="156"/>
                      <a:pt x="2967" y="-1"/>
                      <a:pt x="4470" y="0"/>
                    </a:cubicBezTo>
                    <a:cubicBezTo>
                      <a:pt x="16399" y="0"/>
                      <a:pt x="26070" y="9670"/>
                      <a:pt x="26070" y="21600"/>
                    </a:cubicBezTo>
                    <a:cubicBezTo>
                      <a:pt x="26070" y="25094"/>
                      <a:pt x="25222" y="28536"/>
                      <a:pt x="23599" y="31631"/>
                    </a:cubicBezTo>
                  </a:path>
                  <a:path w="26070" h="31631" stroke="0" extrusionOk="0">
                    <a:moveTo>
                      <a:pt x="-1" y="467"/>
                    </a:moveTo>
                    <a:cubicBezTo>
                      <a:pt x="1469" y="156"/>
                      <a:pt x="2967" y="-1"/>
                      <a:pt x="4470" y="0"/>
                    </a:cubicBezTo>
                    <a:cubicBezTo>
                      <a:pt x="16399" y="0"/>
                      <a:pt x="26070" y="9670"/>
                      <a:pt x="26070" y="21600"/>
                    </a:cubicBezTo>
                    <a:cubicBezTo>
                      <a:pt x="26070" y="25094"/>
                      <a:pt x="25222" y="28536"/>
                      <a:pt x="23599" y="31631"/>
                    </a:cubicBezTo>
                    <a:lnTo>
                      <a:pt x="4470" y="21600"/>
                    </a:lnTo>
                    <a:lnTo>
                      <a:pt x="-1" y="467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92" name="Arc 401"/>
              <p:cNvSpPr>
                <a:spLocks/>
              </p:cNvSpPr>
              <p:nvPr/>
            </p:nvSpPr>
            <p:spPr bwMode="auto">
              <a:xfrm>
                <a:off x="3628" y="2110"/>
                <a:ext cx="574" cy="418"/>
              </a:xfrm>
              <a:custGeom>
                <a:avLst/>
                <a:gdLst>
                  <a:gd name="T0" fmla="*/ 0 w 26029"/>
                  <a:gd name="T1" fmla="*/ 0 h 31708"/>
                  <a:gd name="T2" fmla="*/ 0 w 26029"/>
                  <a:gd name="T3" fmla="*/ 0 h 31708"/>
                  <a:gd name="T4" fmla="*/ 0 w 26029"/>
                  <a:gd name="T5" fmla="*/ 0 h 31708"/>
                  <a:gd name="T6" fmla="*/ 0 60000 65536"/>
                  <a:gd name="T7" fmla="*/ 0 60000 65536"/>
                  <a:gd name="T8" fmla="*/ 0 60000 65536"/>
                  <a:gd name="T9" fmla="*/ 0 w 26029"/>
                  <a:gd name="T10" fmla="*/ 0 h 31708"/>
                  <a:gd name="T11" fmla="*/ 26029 w 26029"/>
                  <a:gd name="T12" fmla="*/ 31708 h 3170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029" h="31708" fill="none" extrusionOk="0">
                    <a:moveTo>
                      <a:pt x="-1" y="458"/>
                    </a:moveTo>
                    <a:cubicBezTo>
                      <a:pt x="1456" y="153"/>
                      <a:pt x="2940" y="-1"/>
                      <a:pt x="4429" y="0"/>
                    </a:cubicBezTo>
                    <a:cubicBezTo>
                      <a:pt x="16358" y="0"/>
                      <a:pt x="26029" y="9670"/>
                      <a:pt x="26029" y="21600"/>
                    </a:cubicBezTo>
                    <a:cubicBezTo>
                      <a:pt x="26029" y="25123"/>
                      <a:pt x="25166" y="28593"/>
                      <a:pt x="23517" y="31707"/>
                    </a:cubicBezTo>
                  </a:path>
                  <a:path w="26029" h="31708" stroke="0" extrusionOk="0">
                    <a:moveTo>
                      <a:pt x="-1" y="458"/>
                    </a:moveTo>
                    <a:cubicBezTo>
                      <a:pt x="1456" y="153"/>
                      <a:pt x="2940" y="-1"/>
                      <a:pt x="4429" y="0"/>
                    </a:cubicBezTo>
                    <a:cubicBezTo>
                      <a:pt x="16358" y="0"/>
                      <a:pt x="26029" y="9670"/>
                      <a:pt x="26029" y="21600"/>
                    </a:cubicBezTo>
                    <a:cubicBezTo>
                      <a:pt x="26029" y="25123"/>
                      <a:pt x="25166" y="28593"/>
                      <a:pt x="23517" y="31707"/>
                    </a:cubicBezTo>
                    <a:lnTo>
                      <a:pt x="4429" y="21600"/>
                    </a:lnTo>
                    <a:lnTo>
                      <a:pt x="-1" y="458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93" name="Arc 402"/>
              <p:cNvSpPr>
                <a:spLocks/>
              </p:cNvSpPr>
              <p:nvPr/>
            </p:nvSpPr>
            <p:spPr bwMode="auto">
              <a:xfrm>
                <a:off x="3791" y="2534"/>
                <a:ext cx="556" cy="428"/>
              </a:xfrm>
              <a:custGeom>
                <a:avLst/>
                <a:gdLst>
                  <a:gd name="T0" fmla="*/ 0 w 21600"/>
                  <a:gd name="T1" fmla="*/ 0 h 29154"/>
                  <a:gd name="T2" fmla="*/ 0 w 21600"/>
                  <a:gd name="T3" fmla="*/ 0 h 29154"/>
                  <a:gd name="T4" fmla="*/ 0 w 21600"/>
                  <a:gd name="T5" fmla="*/ 0 h 29154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154"/>
                  <a:gd name="T11" fmla="*/ 21600 w 21600"/>
                  <a:gd name="T12" fmla="*/ 29154 h 2915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154" fill="none" extrusionOk="0">
                    <a:moveTo>
                      <a:pt x="13583" y="0"/>
                    </a:moveTo>
                    <a:cubicBezTo>
                      <a:pt x="18654" y="4101"/>
                      <a:pt x="21600" y="10273"/>
                      <a:pt x="21600" y="16794"/>
                    </a:cubicBezTo>
                    <a:cubicBezTo>
                      <a:pt x="21600" y="21214"/>
                      <a:pt x="20243" y="25528"/>
                      <a:pt x="17714" y="29154"/>
                    </a:cubicBezTo>
                  </a:path>
                  <a:path w="21600" h="29154" stroke="0" extrusionOk="0">
                    <a:moveTo>
                      <a:pt x="13583" y="0"/>
                    </a:moveTo>
                    <a:cubicBezTo>
                      <a:pt x="18654" y="4101"/>
                      <a:pt x="21600" y="10273"/>
                      <a:pt x="21600" y="16794"/>
                    </a:cubicBezTo>
                    <a:cubicBezTo>
                      <a:pt x="21600" y="21214"/>
                      <a:pt x="20243" y="25528"/>
                      <a:pt x="17714" y="29154"/>
                    </a:cubicBezTo>
                    <a:lnTo>
                      <a:pt x="0" y="16794"/>
                    </a:lnTo>
                    <a:lnTo>
                      <a:pt x="13583" y="0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94" name="Arc 403"/>
              <p:cNvSpPr>
                <a:spLocks/>
              </p:cNvSpPr>
              <p:nvPr/>
            </p:nvSpPr>
            <p:spPr bwMode="auto">
              <a:xfrm>
                <a:off x="3791" y="2538"/>
                <a:ext cx="549" cy="420"/>
              </a:xfrm>
              <a:custGeom>
                <a:avLst/>
                <a:gdLst>
                  <a:gd name="T0" fmla="*/ 0 w 21600"/>
                  <a:gd name="T1" fmla="*/ 0 h 29298"/>
                  <a:gd name="T2" fmla="*/ 0 w 21600"/>
                  <a:gd name="T3" fmla="*/ 0 h 29298"/>
                  <a:gd name="T4" fmla="*/ 0 w 21600"/>
                  <a:gd name="T5" fmla="*/ 0 h 2929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298"/>
                  <a:gd name="T11" fmla="*/ 21600 w 21600"/>
                  <a:gd name="T12" fmla="*/ 29298 h 292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298" fill="none" extrusionOk="0">
                    <a:moveTo>
                      <a:pt x="13504" y="0"/>
                    </a:moveTo>
                    <a:cubicBezTo>
                      <a:pt x="18621" y="4099"/>
                      <a:pt x="21600" y="10301"/>
                      <a:pt x="21600" y="16858"/>
                    </a:cubicBezTo>
                    <a:cubicBezTo>
                      <a:pt x="21600" y="21311"/>
                      <a:pt x="20223" y="25656"/>
                      <a:pt x="17658" y="29298"/>
                    </a:cubicBezTo>
                  </a:path>
                  <a:path w="21600" h="29298" stroke="0" extrusionOk="0">
                    <a:moveTo>
                      <a:pt x="13504" y="0"/>
                    </a:moveTo>
                    <a:cubicBezTo>
                      <a:pt x="18621" y="4099"/>
                      <a:pt x="21600" y="10301"/>
                      <a:pt x="21600" y="16858"/>
                    </a:cubicBezTo>
                    <a:cubicBezTo>
                      <a:pt x="21600" y="21311"/>
                      <a:pt x="20223" y="25656"/>
                      <a:pt x="17658" y="29298"/>
                    </a:cubicBezTo>
                    <a:lnTo>
                      <a:pt x="0" y="16858"/>
                    </a:lnTo>
                    <a:lnTo>
                      <a:pt x="13504" y="0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95" name="Arc 404"/>
              <p:cNvSpPr>
                <a:spLocks/>
              </p:cNvSpPr>
              <p:nvPr/>
            </p:nvSpPr>
            <p:spPr bwMode="auto">
              <a:xfrm>
                <a:off x="3609" y="2973"/>
                <a:ext cx="651" cy="607"/>
              </a:xfrm>
              <a:custGeom>
                <a:avLst/>
                <a:gdLst>
                  <a:gd name="T0" fmla="*/ 0 w 28655"/>
                  <a:gd name="T1" fmla="*/ 0 h 27157"/>
                  <a:gd name="T2" fmla="*/ 0 w 28655"/>
                  <a:gd name="T3" fmla="*/ 0 h 27157"/>
                  <a:gd name="T4" fmla="*/ 0 w 28655"/>
                  <a:gd name="T5" fmla="*/ 0 h 27157"/>
                  <a:gd name="T6" fmla="*/ 0 60000 65536"/>
                  <a:gd name="T7" fmla="*/ 0 60000 65536"/>
                  <a:gd name="T8" fmla="*/ 0 60000 65536"/>
                  <a:gd name="T9" fmla="*/ 0 w 28655"/>
                  <a:gd name="T10" fmla="*/ 0 h 27157"/>
                  <a:gd name="T11" fmla="*/ 28655 w 28655"/>
                  <a:gd name="T12" fmla="*/ 27157 h 2715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655" h="27157" fill="none" extrusionOk="0">
                    <a:moveTo>
                      <a:pt x="27927" y="0"/>
                    </a:moveTo>
                    <a:cubicBezTo>
                      <a:pt x="28410" y="1812"/>
                      <a:pt x="28655" y="3680"/>
                      <a:pt x="28655" y="5557"/>
                    </a:cubicBezTo>
                    <a:cubicBezTo>
                      <a:pt x="28655" y="17486"/>
                      <a:pt x="18984" y="27157"/>
                      <a:pt x="7055" y="27157"/>
                    </a:cubicBezTo>
                    <a:cubicBezTo>
                      <a:pt x="4653" y="27157"/>
                      <a:pt x="2269" y="26756"/>
                      <a:pt x="-1" y="25972"/>
                    </a:cubicBezTo>
                  </a:path>
                  <a:path w="28655" h="27157" stroke="0" extrusionOk="0">
                    <a:moveTo>
                      <a:pt x="27927" y="0"/>
                    </a:moveTo>
                    <a:cubicBezTo>
                      <a:pt x="28410" y="1812"/>
                      <a:pt x="28655" y="3680"/>
                      <a:pt x="28655" y="5557"/>
                    </a:cubicBezTo>
                    <a:cubicBezTo>
                      <a:pt x="28655" y="17486"/>
                      <a:pt x="18984" y="27157"/>
                      <a:pt x="7055" y="27157"/>
                    </a:cubicBezTo>
                    <a:cubicBezTo>
                      <a:pt x="4653" y="27157"/>
                      <a:pt x="2269" y="26756"/>
                      <a:pt x="-1" y="25972"/>
                    </a:cubicBezTo>
                    <a:lnTo>
                      <a:pt x="7055" y="5557"/>
                    </a:lnTo>
                    <a:lnTo>
                      <a:pt x="27927" y="0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96" name="Arc 405"/>
              <p:cNvSpPr>
                <a:spLocks/>
              </p:cNvSpPr>
              <p:nvPr/>
            </p:nvSpPr>
            <p:spPr bwMode="auto">
              <a:xfrm>
                <a:off x="3611" y="2975"/>
                <a:ext cx="642" cy="598"/>
              </a:xfrm>
              <a:custGeom>
                <a:avLst/>
                <a:gdLst>
                  <a:gd name="T0" fmla="*/ 0 w 28653"/>
                  <a:gd name="T1" fmla="*/ 0 h 27158"/>
                  <a:gd name="T2" fmla="*/ 0 w 28653"/>
                  <a:gd name="T3" fmla="*/ 0 h 27158"/>
                  <a:gd name="T4" fmla="*/ 0 w 28653"/>
                  <a:gd name="T5" fmla="*/ 0 h 27158"/>
                  <a:gd name="T6" fmla="*/ 0 60000 65536"/>
                  <a:gd name="T7" fmla="*/ 0 60000 65536"/>
                  <a:gd name="T8" fmla="*/ 0 60000 65536"/>
                  <a:gd name="T9" fmla="*/ 0 w 28653"/>
                  <a:gd name="T10" fmla="*/ 0 h 27158"/>
                  <a:gd name="T11" fmla="*/ 28653 w 28653"/>
                  <a:gd name="T12" fmla="*/ 27158 h 2715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653" h="27158" fill="none" extrusionOk="0">
                    <a:moveTo>
                      <a:pt x="27925" y="0"/>
                    </a:moveTo>
                    <a:cubicBezTo>
                      <a:pt x="28408" y="1813"/>
                      <a:pt x="28653" y="3681"/>
                      <a:pt x="28653" y="5558"/>
                    </a:cubicBezTo>
                    <a:cubicBezTo>
                      <a:pt x="28653" y="17487"/>
                      <a:pt x="18982" y="27158"/>
                      <a:pt x="7053" y="27158"/>
                    </a:cubicBezTo>
                    <a:cubicBezTo>
                      <a:pt x="4652" y="27158"/>
                      <a:pt x="2268" y="26757"/>
                      <a:pt x="-1" y="25974"/>
                    </a:cubicBezTo>
                  </a:path>
                  <a:path w="28653" h="27158" stroke="0" extrusionOk="0">
                    <a:moveTo>
                      <a:pt x="27925" y="0"/>
                    </a:moveTo>
                    <a:cubicBezTo>
                      <a:pt x="28408" y="1813"/>
                      <a:pt x="28653" y="3681"/>
                      <a:pt x="28653" y="5558"/>
                    </a:cubicBezTo>
                    <a:cubicBezTo>
                      <a:pt x="28653" y="17487"/>
                      <a:pt x="18982" y="27158"/>
                      <a:pt x="7053" y="27158"/>
                    </a:cubicBezTo>
                    <a:cubicBezTo>
                      <a:pt x="4652" y="27158"/>
                      <a:pt x="2268" y="26757"/>
                      <a:pt x="-1" y="25974"/>
                    </a:cubicBezTo>
                    <a:lnTo>
                      <a:pt x="7053" y="5558"/>
                    </a:lnTo>
                    <a:lnTo>
                      <a:pt x="27925" y="0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97" name="Arc 406"/>
              <p:cNvSpPr>
                <a:spLocks/>
              </p:cNvSpPr>
              <p:nvPr/>
            </p:nvSpPr>
            <p:spPr bwMode="auto">
              <a:xfrm>
                <a:off x="1358" y="2529"/>
                <a:ext cx="354" cy="592"/>
              </a:xfrm>
              <a:custGeom>
                <a:avLst/>
                <a:gdLst>
                  <a:gd name="T0" fmla="*/ 0 w 21600"/>
                  <a:gd name="T1" fmla="*/ 0 h 41297"/>
                  <a:gd name="T2" fmla="*/ 0 w 21600"/>
                  <a:gd name="T3" fmla="*/ 0 h 41297"/>
                  <a:gd name="T4" fmla="*/ 0 w 21600"/>
                  <a:gd name="T5" fmla="*/ 0 h 41297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297"/>
                  <a:gd name="T11" fmla="*/ 21600 w 21600"/>
                  <a:gd name="T12" fmla="*/ 41297 h 4129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297" fill="none" extrusionOk="0">
                    <a:moveTo>
                      <a:pt x="12844" y="41297"/>
                    </a:moveTo>
                    <a:cubicBezTo>
                      <a:pt x="5035" y="37834"/>
                      <a:pt x="0" y="30094"/>
                      <a:pt x="0" y="21551"/>
                    </a:cubicBezTo>
                    <a:cubicBezTo>
                      <a:pt x="-1" y="10187"/>
                      <a:pt x="8803" y="767"/>
                      <a:pt x="20141" y="0"/>
                    </a:cubicBezTo>
                  </a:path>
                  <a:path w="21600" h="41297" stroke="0" extrusionOk="0">
                    <a:moveTo>
                      <a:pt x="12844" y="41297"/>
                    </a:moveTo>
                    <a:cubicBezTo>
                      <a:pt x="5035" y="37834"/>
                      <a:pt x="0" y="30094"/>
                      <a:pt x="0" y="21551"/>
                    </a:cubicBezTo>
                    <a:cubicBezTo>
                      <a:pt x="-1" y="10187"/>
                      <a:pt x="8803" y="767"/>
                      <a:pt x="20141" y="0"/>
                    </a:cubicBezTo>
                    <a:lnTo>
                      <a:pt x="21600" y="21551"/>
                    </a:lnTo>
                    <a:lnTo>
                      <a:pt x="12844" y="41297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98" name="Arc 407"/>
              <p:cNvSpPr>
                <a:spLocks/>
              </p:cNvSpPr>
              <p:nvPr/>
            </p:nvSpPr>
            <p:spPr bwMode="auto">
              <a:xfrm>
                <a:off x="1365" y="2536"/>
                <a:ext cx="347" cy="578"/>
              </a:xfrm>
              <a:custGeom>
                <a:avLst/>
                <a:gdLst>
                  <a:gd name="T0" fmla="*/ 0 w 21600"/>
                  <a:gd name="T1" fmla="*/ 0 h 41307"/>
                  <a:gd name="T2" fmla="*/ 0 w 21600"/>
                  <a:gd name="T3" fmla="*/ 0 h 41307"/>
                  <a:gd name="T4" fmla="*/ 0 w 21600"/>
                  <a:gd name="T5" fmla="*/ 0 h 41307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307"/>
                  <a:gd name="T11" fmla="*/ 21600 w 21600"/>
                  <a:gd name="T12" fmla="*/ 41307 h 4130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307" fill="none" extrusionOk="0">
                    <a:moveTo>
                      <a:pt x="12867" y="41306"/>
                    </a:moveTo>
                    <a:cubicBezTo>
                      <a:pt x="5045" y="37849"/>
                      <a:pt x="0" y="30102"/>
                      <a:pt x="0" y="21551"/>
                    </a:cubicBezTo>
                    <a:cubicBezTo>
                      <a:pt x="-1" y="10186"/>
                      <a:pt x="8806" y="765"/>
                      <a:pt x="20145" y="-1"/>
                    </a:cubicBezTo>
                  </a:path>
                  <a:path w="21600" h="41307" stroke="0" extrusionOk="0">
                    <a:moveTo>
                      <a:pt x="12867" y="41306"/>
                    </a:moveTo>
                    <a:cubicBezTo>
                      <a:pt x="5045" y="37849"/>
                      <a:pt x="0" y="30102"/>
                      <a:pt x="0" y="21551"/>
                    </a:cubicBezTo>
                    <a:cubicBezTo>
                      <a:pt x="-1" y="10186"/>
                      <a:pt x="8806" y="765"/>
                      <a:pt x="20145" y="-1"/>
                    </a:cubicBezTo>
                    <a:lnTo>
                      <a:pt x="21600" y="21551"/>
                    </a:lnTo>
                    <a:lnTo>
                      <a:pt x="12867" y="41306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99" name="Arc 408"/>
              <p:cNvSpPr>
                <a:spLocks/>
              </p:cNvSpPr>
              <p:nvPr/>
            </p:nvSpPr>
            <p:spPr bwMode="auto">
              <a:xfrm>
                <a:off x="2293" y="3335"/>
                <a:ext cx="1344" cy="361"/>
              </a:xfrm>
              <a:custGeom>
                <a:avLst/>
                <a:gdLst>
                  <a:gd name="T0" fmla="*/ 0 w 39224"/>
                  <a:gd name="T1" fmla="*/ 0 h 21600"/>
                  <a:gd name="T2" fmla="*/ 0 w 39224"/>
                  <a:gd name="T3" fmla="*/ 0 h 21600"/>
                  <a:gd name="T4" fmla="*/ 0 w 39224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9224"/>
                  <a:gd name="T10" fmla="*/ 0 h 21600"/>
                  <a:gd name="T11" fmla="*/ 39224 w 39224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224" h="21600" fill="none" extrusionOk="0">
                    <a:moveTo>
                      <a:pt x="39224" y="12019"/>
                    </a:moveTo>
                    <a:cubicBezTo>
                      <a:pt x="35214" y="18006"/>
                      <a:pt x="28483" y="21599"/>
                      <a:pt x="21277" y="21600"/>
                    </a:cubicBezTo>
                    <a:cubicBezTo>
                      <a:pt x="10782" y="21600"/>
                      <a:pt x="1807" y="14057"/>
                      <a:pt x="-1" y="3720"/>
                    </a:cubicBezTo>
                  </a:path>
                  <a:path w="39224" h="21600" stroke="0" extrusionOk="0">
                    <a:moveTo>
                      <a:pt x="39224" y="12019"/>
                    </a:moveTo>
                    <a:cubicBezTo>
                      <a:pt x="35214" y="18006"/>
                      <a:pt x="28483" y="21599"/>
                      <a:pt x="21277" y="21600"/>
                    </a:cubicBezTo>
                    <a:cubicBezTo>
                      <a:pt x="10782" y="21600"/>
                      <a:pt x="1807" y="14057"/>
                      <a:pt x="-1" y="3720"/>
                    </a:cubicBezTo>
                    <a:lnTo>
                      <a:pt x="21277" y="0"/>
                    </a:lnTo>
                    <a:lnTo>
                      <a:pt x="39224" y="12019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00" name="Arc 409"/>
              <p:cNvSpPr>
                <a:spLocks/>
              </p:cNvSpPr>
              <p:nvPr/>
            </p:nvSpPr>
            <p:spPr bwMode="auto">
              <a:xfrm>
                <a:off x="2300" y="3335"/>
                <a:ext cx="1329" cy="354"/>
              </a:xfrm>
              <a:custGeom>
                <a:avLst/>
                <a:gdLst>
                  <a:gd name="T0" fmla="*/ 0 w 39161"/>
                  <a:gd name="T1" fmla="*/ 0 h 21600"/>
                  <a:gd name="T2" fmla="*/ 0 w 39161"/>
                  <a:gd name="T3" fmla="*/ 0 h 21600"/>
                  <a:gd name="T4" fmla="*/ 0 w 39161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9161"/>
                  <a:gd name="T10" fmla="*/ 0 h 21600"/>
                  <a:gd name="T11" fmla="*/ 39161 w 39161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161" h="21600" fill="none" extrusionOk="0">
                    <a:moveTo>
                      <a:pt x="39161" y="12103"/>
                    </a:moveTo>
                    <a:cubicBezTo>
                      <a:pt x="35143" y="18042"/>
                      <a:pt x="28441" y="21599"/>
                      <a:pt x="21271" y="21600"/>
                    </a:cubicBezTo>
                    <a:cubicBezTo>
                      <a:pt x="10790" y="21600"/>
                      <a:pt x="1822" y="14076"/>
                      <a:pt x="0" y="3755"/>
                    </a:cubicBezTo>
                  </a:path>
                  <a:path w="39161" h="21600" stroke="0" extrusionOk="0">
                    <a:moveTo>
                      <a:pt x="39161" y="12103"/>
                    </a:moveTo>
                    <a:cubicBezTo>
                      <a:pt x="35143" y="18042"/>
                      <a:pt x="28441" y="21599"/>
                      <a:pt x="21271" y="21600"/>
                    </a:cubicBezTo>
                    <a:cubicBezTo>
                      <a:pt x="10790" y="21600"/>
                      <a:pt x="1822" y="14076"/>
                      <a:pt x="0" y="3755"/>
                    </a:cubicBezTo>
                    <a:lnTo>
                      <a:pt x="21271" y="0"/>
                    </a:lnTo>
                    <a:lnTo>
                      <a:pt x="39161" y="12103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</p:grpSp>
        <p:sp>
          <p:nvSpPr>
            <p:cNvPr id="66970" name="Line 410"/>
            <p:cNvSpPr>
              <a:spLocks noChangeShapeType="1"/>
            </p:cNvSpPr>
            <p:nvPr/>
          </p:nvSpPr>
          <p:spPr bwMode="auto">
            <a:xfrm>
              <a:off x="3972682" y="2906093"/>
              <a:ext cx="280469" cy="495970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797"/>
            </a:p>
          </p:txBody>
        </p:sp>
        <p:sp>
          <p:nvSpPr>
            <p:cNvPr id="66971" name="Line 411"/>
            <p:cNvSpPr>
              <a:spLocks noChangeShapeType="1"/>
            </p:cNvSpPr>
            <p:nvPr/>
          </p:nvSpPr>
          <p:spPr bwMode="auto">
            <a:xfrm flipH="1">
              <a:off x="4299103" y="3181808"/>
              <a:ext cx="608473" cy="220255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797"/>
            </a:p>
          </p:txBody>
        </p:sp>
        <p:sp>
          <p:nvSpPr>
            <p:cNvPr id="66972" name="Line 412"/>
            <p:cNvSpPr>
              <a:spLocks noChangeShapeType="1"/>
            </p:cNvSpPr>
            <p:nvPr/>
          </p:nvSpPr>
          <p:spPr bwMode="auto">
            <a:xfrm flipH="1" flipV="1">
              <a:off x="4253151" y="3457523"/>
              <a:ext cx="419909" cy="440509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797"/>
            </a:p>
          </p:txBody>
        </p:sp>
        <p:sp>
          <p:nvSpPr>
            <p:cNvPr id="66973" name="Line 413"/>
            <p:cNvSpPr>
              <a:spLocks noChangeShapeType="1"/>
            </p:cNvSpPr>
            <p:nvPr/>
          </p:nvSpPr>
          <p:spPr bwMode="auto">
            <a:xfrm flipH="1" flipV="1">
              <a:off x="4953529" y="3181808"/>
              <a:ext cx="510230" cy="153703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797"/>
            </a:p>
          </p:txBody>
        </p:sp>
        <p:sp>
          <p:nvSpPr>
            <p:cNvPr id="66974" name="Line 414"/>
            <p:cNvSpPr>
              <a:spLocks noChangeShapeType="1"/>
            </p:cNvSpPr>
            <p:nvPr/>
          </p:nvSpPr>
          <p:spPr bwMode="auto">
            <a:xfrm flipH="1">
              <a:off x="4673060" y="3411570"/>
              <a:ext cx="790699" cy="431002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797"/>
            </a:p>
          </p:txBody>
        </p:sp>
        <p:sp>
          <p:nvSpPr>
            <p:cNvPr id="66975" name="Line 415"/>
            <p:cNvSpPr>
              <a:spLocks noChangeShapeType="1"/>
            </p:cNvSpPr>
            <p:nvPr/>
          </p:nvSpPr>
          <p:spPr bwMode="auto">
            <a:xfrm flipH="1">
              <a:off x="5636476" y="3110503"/>
              <a:ext cx="1028384" cy="112504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797"/>
            </a:p>
          </p:txBody>
        </p:sp>
        <p:sp>
          <p:nvSpPr>
            <p:cNvPr id="66976" name="Line 416"/>
            <p:cNvSpPr>
              <a:spLocks noChangeShapeType="1"/>
            </p:cNvSpPr>
            <p:nvPr/>
          </p:nvSpPr>
          <p:spPr bwMode="auto">
            <a:xfrm flipH="1" flipV="1">
              <a:off x="5682429" y="3223007"/>
              <a:ext cx="373957" cy="660764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797"/>
            </a:p>
          </p:txBody>
        </p:sp>
        <p:sp>
          <p:nvSpPr>
            <p:cNvPr id="66977" name="Line 417"/>
            <p:cNvSpPr>
              <a:spLocks noChangeShapeType="1"/>
            </p:cNvSpPr>
            <p:nvPr/>
          </p:nvSpPr>
          <p:spPr bwMode="auto">
            <a:xfrm flipH="1" flipV="1">
              <a:off x="5682429" y="3165962"/>
              <a:ext cx="562520" cy="329590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797"/>
            </a:p>
          </p:txBody>
        </p:sp>
        <p:sp>
          <p:nvSpPr>
            <p:cNvPr id="66978" name="Line 418"/>
            <p:cNvSpPr>
              <a:spLocks noChangeShapeType="1"/>
            </p:cNvSpPr>
            <p:nvPr/>
          </p:nvSpPr>
          <p:spPr bwMode="auto">
            <a:xfrm flipH="1" flipV="1">
              <a:off x="6244949" y="3495552"/>
              <a:ext cx="1121872" cy="55460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797"/>
            </a:p>
          </p:txBody>
        </p:sp>
        <p:sp>
          <p:nvSpPr>
            <p:cNvPr id="66979" name="Line 419"/>
            <p:cNvSpPr>
              <a:spLocks noChangeShapeType="1"/>
            </p:cNvSpPr>
            <p:nvPr/>
          </p:nvSpPr>
          <p:spPr bwMode="auto">
            <a:xfrm flipH="1" flipV="1">
              <a:off x="6710812" y="3110503"/>
              <a:ext cx="514984" cy="166379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797"/>
            </a:p>
          </p:txBody>
        </p:sp>
        <p:sp>
          <p:nvSpPr>
            <p:cNvPr id="66980" name="Line 420"/>
            <p:cNvSpPr>
              <a:spLocks noChangeShapeType="1"/>
            </p:cNvSpPr>
            <p:nvPr/>
          </p:nvSpPr>
          <p:spPr bwMode="auto">
            <a:xfrm flipH="1">
              <a:off x="6056387" y="3937646"/>
              <a:ext cx="1028383" cy="0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797"/>
            </a:p>
          </p:txBody>
        </p:sp>
        <p:sp>
          <p:nvSpPr>
            <p:cNvPr id="66981" name="Line 421"/>
            <p:cNvSpPr>
              <a:spLocks noChangeShapeType="1"/>
            </p:cNvSpPr>
            <p:nvPr/>
          </p:nvSpPr>
          <p:spPr bwMode="auto">
            <a:xfrm flipV="1">
              <a:off x="7132306" y="3551012"/>
              <a:ext cx="280469" cy="386634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797"/>
            </a:p>
          </p:txBody>
        </p:sp>
        <p:sp>
          <p:nvSpPr>
            <p:cNvPr id="66982" name="Line 422"/>
            <p:cNvSpPr>
              <a:spLocks noChangeShapeType="1"/>
            </p:cNvSpPr>
            <p:nvPr/>
          </p:nvSpPr>
          <p:spPr bwMode="auto">
            <a:xfrm flipH="1" flipV="1">
              <a:off x="7271748" y="3276882"/>
              <a:ext cx="141027" cy="274130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797"/>
            </a:p>
          </p:txBody>
        </p:sp>
        <p:sp>
          <p:nvSpPr>
            <p:cNvPr id="66983" name="Line 423"/>
            <p:cNvSpPr>
              <a:spLocks noChangeShapeType="1"/>
            </p:cNvSpPr>
            <p:nvPr/>
          </p:nvSpPr>
          <p:spPr bwMode="auto">
            <a:xfrm flipH="1">
              <a:off x="7216288" y="3791866"/>
              <a:ext cx="456355" cy="229762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797"/>
            </a:p>
          </p:txBody>
        </p:sp>
        <p:pic>
          <p:nvPicPr>
            <p:cNvPr id="80920" name="Picture 424"/>
            <p:cNvPicPr>
              <a:picLocks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7674" y="2795174"/>
              <a:ext cx="364450" cy="264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985" name="Line 425"/>
            <p:cNvSpPr>
              <a:spLocks noChangeShapeType="1"/>
            </p:cNvSpPr>
            <p:nvPr/>
          </p:nvSpPr>
          <p:spPr bwMode="auto">
            <a:xfrm flipV="1">
              <a:off x="3644678" y="3457522"/>
              <a:ext cx="608473" cy="164795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797"/>
            </a:p>
          </p:txBody>
        </p:sp>
        <p:pic>
          <p:nvPicPr>
            <p:cNvPr id="80922" name="Picture 426"/>
            <p:cNvPicPr>
              <a:picLocks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7757" y="3324419"/>
              <a:ext cx="364450" cy="261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923" name="Picture 427"/>
            <p:cNvPicPr>
              <a:picLocks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0105" y="3085150"/>
              <a:ext cx="364450" cy="26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924" name="Picture 428"/>
            <p:cNvPicPr>
              <a:picLocks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6081" y="3799789"/>
              <a:ext cx="367619" cy="26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925" name="Picture 429"/>
            <p:cNvPicPr>
              <a:picLocks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3176" y="3833065"/>
              <a:ext cx="392972" cy="26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926" name="Picture 430"/>
            <p:cNvPicPr>
              <a:picLocks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0434" y="3386217"/>
              <a:ext cx="391388" cy="259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927" name="Picture 431"/>
            <p:cNvPicPr>
              <a:picLocks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2914" y="3013844"/>
              <a:ext cx="391388" cy="26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928" name="Picture 432"/>
            <p:cNvPicPr>
              <a:picLocks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9802" y="3161209"/>
              <a:ext cx="392972" cy="259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929" name="Picture 433"/>
            <p:cNvPicPr>
              <a:picLocks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4515" y="3877433"/>
              <a:ext cx="392972" cy="261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930" name="Picture 434"/>
            <p:cNvPicPr>
              <a:picLocks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8152" y="3473368"/>
              <a:ext cx="391388" cy="261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0931" name="Text Box 435"/>
            <p:cNvSpPr txBox="1">
              <a:spLocks noChangeArrowheads="1"/>
            </p:cNvSpPr>
            <p:nvPr/>
          </p:nvSpPr>
          <p:spPr bwMode="auto">
            <a:xfrm>
              <a:off x="6134030" y="2169271"/>
              <a:ext cx="1467308" cy="335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388" tIns="45696" rIns="91388" bIns="45696">
              <a:spAutoFit/>
            </a:bodyPr>
            <a:lstStyle>
              <a:lvl1pPr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597">
                  <a:latin typeface="Arial" charset="0"/>
                </a:rPr>
                <a:t>Backbone</a:t>
              </a:r>
              <a:r>
                <a:rPr lang="en-US" altLang="zh-CN" sz="1597">
                  <a:latin typeface="Arial" charset="0"/>
                </a:rPr>
                <a:t> ISP</a:t>
              </a:r>
              <a:endParaRPr lang="en-US" altLang="x-none" sz="1597">
                <a:latin typeface="Arial" charset="0"/>
              </a:endParaRPr>
            </a:p>
          </p:txBody>
        </p:sp>
        <p:sp>
          <p:nvSpPr>
            <p:cNvPr id="80932" name="Text Box 436"/>
            <p:cNvSpPr txBox="1">
              <a:spLocks noChangeArrowheads="1"/>
            </p:cNvSpPr>
            <p:nvPr/>
          </p:nvSpPr>
          <p:spPr bwMode="auto">
            <a:xfrm>
              <a:off x="4462314" y="2196208"/>
              <a:ext cx="474705" cy="307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388" tIns="45696" rIns="91388" bIns="45696">
              <a:spAutoFit/>
            </a:bodyPr>
            <a:lstStyle>
              <a:lvl1pPr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397">
                  <a:latin typeface="Arial" charset="0"/>
                </a:rPr>
                <a:t>ISP</a:t>
              </a:r>
            </a:p>
          </p:txBody>
        </p:sp>
        <p:pic>
          <p:nvPicPr>
            <p:cNvPr id="80933" name="Picture 438"/>
            <p:cNvPicPr>
              <a:picLocks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7700" y="3183393"/>
              <a:ext cx="364450" cy="259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0934" name="Group 439"/>
            <p:cNvGrpSpPr>
              <a:grpSpLocks/>
            </p:cNvGrpSpPr>
            <p:nvPr/>
          </p:nvGrpSpPr>
          <p:grpSpPr bwMode="auto">
            <a:xfrm>
              <a:off x="7824761" y="2649394"/>
              <a:ext cx="1800067" cy="1624180"/>
              <a:chOff x="1358" y="1894"/>
              <a:chExt cx="2981" cy="1793"/>
            </a:xfrm>
          </p:grpSpPr>
          <p:sp>
            <p:nvSpPr>
              <p:cNvPr id="80976" name="Oval 440"/>
              <p:cNvSpPr>
                <a:spLocks noChangeArrowheads="1"/>
              </p:cNvSpPr>
              <p:nvPr/>
            </p:nvSpPr>
            <p:spPr bwMode="auto">
              <a:xfrm>
                <a:off x="2376" y="1894"/>
                <a:ext cx="1299" cy="742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0977" name="Oval 441"/>
              <p:cNvSpPr>
                <a:spLocks noChangeArrowheads="1"/>
              </p:cNvSpPr>
              <p:nvPr/>
            </p:nvSpPr>
            <p:spPr bwMode="auto">
              <a:xfrm>
                <a:off x="1662" y="2088"/>
                <a:ext cx="996" cy="742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0978" name="Oval 442"/>
              <p:cNvSpPr>
                <a:spLocks noChangeArrowheads="1"/>
              </p:cNvSpPr>
              <p:nvPr/>
            </p:nvSpPr>
            <p:spPr bwMode="auto">
              <a:xfrm>
                <a:off x="1358" y="2535"/>
                <a:ext cx="672" cy="605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0979" name="Oval 443"/>
              <p:cNvSpPr>
                <a:spLocks noChangeArrowheads="1"/>
              </p:cNvSpPr>
              <p:nvPr/>
            </p:nvSpPr>
            <p:spPr bwMode="auto">
              <a:xfrm>
                <a:off x="1561" y="2801"/>
                <a:ext cx="1010" cy="656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0980" name="Oval 444"/>
              <p:cNvSpPr>
                <a:spLocks noChangeArrowheads="1"/>
              </p:cNvSpPr>
              <p:nvPr/>
            </p:nvSpPr>
            <p:spPr bwMode="auto">
              <a:xfrm>
                <a:off x="2275" y="2909"/>
                <a:ext cx="1509" cy="778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0981" name="Oval 445"/>
              <p:cNvSpPr>
                <a:spLocks noChangeArrowheads="1"/>
              </p:cNvSpPr>
              <p:nvPr/>
            </p:nvSpPr>
            <p:spPr bwMode="auto">
              <a:xfrm>
                <a:off x="3235" y="2110"/>
                <a:ext cx="967" cy="583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0982" name="Oval 446"/>
              <p:cNvSpPr>
                <a:spLocks noChangeArrowheads="1"/>
              </p:cNvSpPr>
              <p:nvPr/>
            </p:nvSpPr>
            <p:spPr bwMode="auto">
              <a:xfrm>
                <a:off x="3379" y="2484"/>
                <a:ext cx="960" cy="584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0983" name="Oval 447"/>
              <p:cNvSpPr>
                <a:spLocks noChangeArrowheads="1"/>
              </p:cNvSpPr>
              <p:nvPr/>
            </p:nvSpPr>
            <p:spPr bwMode="auto">
              <a:xfrm>
                <a:off x="3293" y="2607"/>
                <a:ext cx="953" cy="958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0984" name="Oval 448"/>
              <p:cNvSpPr>
                <a:spLocks noChangeArrowheads="1"/>
              </p:cNvSpPr>
              <p:nvPr/>
            </p:nvSpPr>
            <p:spPr bwMode="auto">
              <a:xfrm>
                <a:off x="1900" y="2319"/>
                <a:ext cx="1934" cy="958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</p:grpSp>
        <p:grpSp>
          <p:nvGrpSpPr>
            <p:cNvPr id="80935" name="Group 449"/>
            <p:cNvGrpSpPr>
              <a:grpSpLocks/>
            </p:cNvGrpSpPr>
            <p:nvPr/>
          </p:nvGrpSpPr>
          <p:grpSpPr bwMode="auto">
            <a:xfrm>
              <a:off x="7824761" y="2649394"/>
              <a:ext cx="1800067" cy="1652702"/>
              <a:chOff x="1358" y="1886"/>
              <a:chExt cx="2989" cy="1810"/>
            </a:xfrm>
          </p:grpSpPr>
          <p:sp>
            <p:nvSpPr>
              <p:cNvPr id="80960" name="Arc 450"/>
              <p:cNvSpPr>
                <a:spLocks/>
              </p:cNvSpPr>
              <p:nvPr/>
            </p:nvSpPr>
            <p:spPr bwMode="auto">
              <a:xfrm>
                <a:off x="2404" y="1886"/>
                <a:ext cx="1247" cy="375"/>
              </a:xfrm>
              <a:custGeom>
                <a:avLst/>
                <a:gdLst>
                  <a:gd name="T0" fmla="*/ 0 w 40985"/>
                  <a:gd name="T1" fmla="*/ 0 h 21600"/>
                  <a:gd name="T2" fmla="*/ 0 w 40985"/>
                  <a:gd name="T3" fmla="*/ 0 h 21600"/>
                  <a:gd name="T4" fmla="*/ 0 w 40985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985"/>
                  <a:gd name="T10" fmla="*/ 0 h 21600"/>
                  <a:gd name="T11" fmla="*/ 40985 w 40985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985" h="21600" fill="none" extrusionOk="0">
                    <a:moveTo>
                      <a:pt x="0" y="15316"/>
                    </a:moveTo>
                    <a:cubicBezTo>
                      <a:pt x="2766" y="6218"/>
                      <a:pt x="11157" y="-1"/>
                      <a:pt x="20666" y="0"/>
                    </a:cubicBezTo>
                    <a:cubicBezTo>
                      <a:pt x="29769" y="0"/>
                      <a:pt x="37896" y="5708"/>
                      <a:pt x="40984" y="14272"/>
                    </a:cubicBezTo>
                  </a:path>
                  <a:path w="40985" h="21600" stroke="0" extrusionOk="0">
                    <a:moveTo>
                      <a:pt x="0" y="15316"/>
                    </a:moveTo>
                    <a:cubicBezTo>
                      <a:pt x="2766" y="6218"/>
                      <a:pt x="11157" y="-1"/>
                      <a:pt x="20666" y="0"/>
                    </a:cubicBezTo>
                    <a:cubicBezTo>
                      <a:pt x="29769" y="0"/>
                      <a:pt x="37896" y="5708"/>
                      <a:pt x="40984" y="14272"/>
                    </a:cubicBezTo>
                    <a:lnTo>
                      <a:pt x="20666" y="21600"/>
                    </a:lnTo>
                    <a:lnTo>
                      <a:pt x="0" y="15316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61" name="Arc 451"/>
              <p:cNvSpPr>
                <a:spLocks/>
              </p:cNvSpPr>
              <p:nvPr/>
            </p:nvSpPr>
            <p:spPr bwMode="auto">
              <a:xfrm>
                <a:off x="2412" y="1893"/>
                <a:ext cx="1232" cy="368"/>
              </a:xfrm>
              <a:custGeom>
                <a:avLst/>
                <a:gdLst>
                  <a:gd name="T0" fmla="*/ 0 w 40951"/>
                  <a:gd name="T1" fmla="*/ 0 h 21600"/>
                  <a:gd name="T2" fmla="*/ 0 w 40951"/>
                  <a:gd name="T3" fmla="*/ 0 h 21600"/>
                  <a:gd name="T4" fmla="*/ 0 w 40951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951"/>
                  <a:gd name="T10" fmla="*/ 0 h 21600"/>
                  <a:gd name="T11" fmla="*/ 40951 w 40951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951" h="21600" fill="none" extrusionOk="0">
                    <a:moveTo>
                      <a:pt x="-1" y="15268"/>
                    </a:moveTo>
                    <a:cubicBezTo>
                      <a:pt x="2781" y="6195"/>
                      <a:pt x="11160" y="-1"/>
                      <a:pt x="20651" y="0"/>
                    </a:cubicBezTo>
                    <a:cubicBezTo>
                      <a:pt x="29734" y="0"/>
                      <a:pt x="37847" y="5683"/>
                      <a:pt x="40951" y="14219"/>
                    </a:cubicBezTo>
                  </a:path>
                  <a:path w="40951" h="21600" stroke="0" extrusionOk="0">
                    <a:moveTo>
                      <a:pt x="-1" y="15268"/>
                    </a:moveTo>
                    <a:cubicBezTo>
                      <a:pt x="2781" y="6195"/>
                      <a:pt x="11160" y="-1"/>
                      <a:pt x="20651" y="0"/>
                    </a:cubicBezTo>
                    <a:cubicBezTo>
                      <a:pt x="29734" y="0"/>
                      <a:pt x="37847" y="5683"/>
                      <a:pt x="40951" y="14219"/>
                    </a:cubicBezTo>
                    <a:lnTo>
                      <a:pt x="20651" y="21600"/>
                    </a:lnTo>
                    <a:lnTo>
                      <a:pt x="-1" y="15268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62" name="Arc 452"/>
              <p:cNvSpPr>
                <a:spLocks/>
              </p:cNvSpPr>
              <p:nvPr/>
            </p:nvSpPr>
            <p:spPr bwMode="auto">
              <a:xfrm>
                <a:off x="1662" y="2081"/>
                <a:ext cx="766" cy="446"/>
              </a:xfrm>
              <a:custGeom>
                <a:avLst/>
                <a:gdLst>
                  <a:gd name="T0" fmla="*/ 0 w 33007"/>
                  <a:gd name="T1" fmla="*/ 0 h 25698"/>
                  <a:gd name="T2" fmla="*/ 0 w 33007"/>
                  <a:gd name="T3" fmla="*/ 0 h 25698"/>
                  <a:gd name="T4" fmla="*/ 0 w 33007"/>
                  <a:gd name="T5" fmla="*/ 0 h 25698"/>
                  <a:gd name="T6" fmla="*/ 0 60000 65536"/>
                  <a:gd name="T7" fmla="*/ 0 60000 65536"/>
                  <a:gd name="T8" fmla="*/ 0 60000 65536"/>
                  <a:gd name="T9" fmla="*/ 0 w 33007"/>
                  <a:gd name="T10" fmla="*/ 0 h 25698"/>
                  <a:gd name="T11" fmla="*/ 33007 w 33007"/>
                  <a:gd name="T12" fmla="*/ 25698 h 256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007" h="25698" fill="none" extrusionOk="0">
                    <a:moveTo>
                      <a:pt x="392" y="25697"/>
                    </a:moveTo>
                    <a:cubicBezTo>
                      <a:pt x="131" y="24347"/>
                      <a:pt x="0" y="22975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31" y="-1"/>
                      <a:pt x="29583" y="1128"/>
                      <a:pt x="33007" y="3257"/>
                    </a:cubicBezTo>
                  </a:path>
                  <a:path w="33007" h="25698" stroke="0" extrusionOk="0">
                    <a:moveTo>
                      <a:pt x="392" y="25697"/>
                    </a:moveTo>
                    <a:cubicBezTo>
                      <a:pt x="131" y="24347"/>
                      <a:pt x="0" y="22975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31" y="-1"/>
                      <a:pt x="29583" y="1128"/>
                      <a:pt x="33007" y="3257"/>
                    </a:cubicBezTo>
                    <a:lnTo>
                      <a:pt x="21600" y="21600"/>
                    </a:lnTo>
                    <a:lnTo>
                      <a:pt x="392" y="25697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63" name="Arc 453"/>
              <p:cNvSpPr>
                <a:spLocks/>
              </p:cNvSpPr>
              <p:nvPr/>
            </p:nvSpPr>
            <p:spPr bwMode="auto">
              <a:xfrm>
                <a:off x="1669" y="2088"/>
                <a:ext cx="755" cy="438"/>
              </a:xfrm>
              <a:custGeom>
                <a:avLst/>
                <a:gdLst>
                  <a:gd name="T0" fmla="*/ 0 w 32968"/>
                  <a:gd name="T1" fmla="*/ 0 h 25717"/>
                  <a:gd name="T2" fmla="*/ 0 w 32968"/>
                  <a:gd name="T3" fmla="*/ 0 h 25717"/>
                  <a:gd name="T4" fmla="*/ 0 w 32968"/>
                  <a:gd name="T5" fmla="*/ 0 h 25717"/>
                  <a:gd name="T6" fmla="*/ 0 60000 65536"/>
                  <a:gd name="T7" fmla="*/ 0 60000 65536"/>
                  <a:gd name="T8" fmla="*/ 0 60000 65536"/>
                  <a:gd name="T9" fmla="*/ 0 w 32968"/>
                  <a:gd name="T10" fmla="*/ 0 h 25717"/>
                  <a:gd name="T11" fmla="*/ 32968 w 32968"/>
                  <a:gd name="T12" fmla="*/ 25717 h 257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968" h="25717" fill="none" extrusionOk="0">
                    <a:moveTo>
                      <a:pt x="395" y="25717"/>
                    </a:moveTo>
                    <a:cubicBezTo>
                      <a:pt x="132" y="24360"/>
                      <a:pt x="0" y="22981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16" y="-1"/>
                      <a:pt x="29552" y="1119"/>
                      <a:pt x="32967" y="3233"/>
                    </a:cubicBezTo>
                  </a:path>
                  <a:path w="32968" h="25717" stroke="0" extrusionOk="0">
                    <a:moveTo>
                      <a:pt x="395" y="25717"/>
                    </a:moveTo>
                    <a:cubicBezTo>
                      <a:pt x="132" y="24360"/>
                      <a:pt x="0" y="22981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16" y="-1"/>
                      <a:pt x="29552" y="1119"/>
                      <a:pt x="32967" y="3233"/>
                    </a:cubicBezTo>
                    <a:lnTo>
                      <a:pt x="21600" y="21600"/>
                    </a:lnTo>
                    <a:lnTo>
                      <a:pt x="395" y="25717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64" name="Arc 454"/>
              <p:cNvSpPr>
                <a:spLocks/>
              </p:cNvSpPr>
              <p:nvPr/>
            </p:nvSpPr>
            <p:spPr bwMode="auto">
              <a:xfrm>
                <a:off x="1553" y="3120"/>
                <a:ext cx="773" cy="345"/>
              </a:xfrm>
              <a:custGeom>
                <a:avLst/>
                <a:gdLst>
                  <a:gd name="T0" fmla="*/ 0 w 32097"/>
                  <a:gd name="T1" fmla="*/ 0 h 21984"/>
                  <a:gd name="T2" fmla="*/ 0 w 32097"/>
                  <a:gd name="T3" fmla="*/ 0 h 21984"/>
                  <a:gd name="T4" fmla="*/ 0 w 32097"/>
                  <a:gd name="T5" fmla="*/ 0 h 21984"/>
                  <a:gd name="T6" fmla="*/ 0 60000 65536"/>
                  <a:gd name="T7" fmla="*/ 0 60000 65536"/>
                  <a:gd name="T8" fmla="*/ 0 60000 65536"/>
                  <a:gd name="T9" fmla="*/ 0 w 32097"/>
                  <a:gd name="T10" fmla="*/ 0 h 21984"/>
                  <a:gd name="T11" fmla="*/ 32097 w 32097"/>
                  <a:gd name="T12" fmla="*/ 21984 h 2198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97" h="21984" fill="none" extrusionOk="0">
                    <a:moveTo>
                      <a:pt x="32096" y="19261"/>
                    </a:moveTo>
                    <a:cubicBezTo>
                      <a:pt x="28886" y="21047"/>
                      <a:pt x="25273" y="21983"/>
                      <a:pt x="21600" y="21984"/>
                    </a:cubicBezTo>
                    <a:cubicBezTo>
                      <a:pt x="9670" y="21984"/>
                      <a:pt x="0" y="12313"/>
                      <a:pt x="0" y="384"/>
                    </a:cubicBezTo>
                    <a:cubicBezTo>
                      <a:pt x="-1" y="255"/>
                      <a:pt x="1" y="127"/>
                      <a:pt x="3" y="0"/>
                    </a:cubicBezTo>
                  </a:path>
                  <a:path w="32097" h="21984" stroke="0" extrusionOk="0">
                    <a:moveTo>
                      <a:pt x="32096" y="19261"/>
                    </a:moveTo>
                    <a:cubicBezTo>
                      <a:pt x="28886" y="21047"/>
                      <a:pt x="25273" y="21983"/>
                      <a:pt x="21600" y="21984"/>
                    </a:cubicBezTo>
                    <a:cubicBezTo>
                      <a:pt x="9670" y="21984"/>
                      <a:pt x="0" y="12313"/>
                      <a:pt x="0" y="384"/>
                    </a:cubicBezTo>
                    <a:cubicBezTo>
                      <a:pt x="-1" y="255"/>
                      <a:pt x="1" y="127"/>
                      <a:pt x="3" y="0"/>
                    </a:cubicBezTo>
                    <a:lnTo>
                      <a:pt x="21600" y="384"/>
                    </a:lnTo>
                    <a:lnTo>
                      <a:pt x="32096" y="19261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65" name="Arc 455"/>
              <p:cNvSpPr>
                <a:spLocks/>
              </p:cNvSpPr>
              <p:nvPr/>
            </p:nvSpPr>
            <p:spPr bwMode="auto">
              <a:xfrm>
                <a:off x="1560" y="3120"/>
                <a:ext cx="761" cy="337"/>
              </a:xfrm>
              <a:custGeom>
                <a:avLst/>
                <a:gdLst>
                  <a:gd name="T0" fmla="*/ 0 w 32039"/>
                  <a:gd name="T1" fmla="*/ 0 h 21986"/>
                  <a:gd name="T2" fmla="*/ 0 w 32039"/>
                  <a:gd name="T3" fmla="*/ 0 h 21986"/>
                  <a:gd name="T4" fmla="*/ 0 w 32039"/>
                  <a:gd name="T5" fmla="*/ 0 h 21986"/>
                  <a:gd name="T6" fmla="*/ 0 60000 65536"/>
                  <a:gd name="T7" fmla="*/ 0 60000 65536"/>
                  <a:gd name="T8" fmla="*/ 0 60000 65536"/>
                  <a:gd name="T9" fmla="*/ 0 w 32039"/>
                  <a:gd name="T10" fmla="*/ 0 h 21986"/>
                  <a:gd name="T11" fmla="*/ 32039 w 32039"/>
                  <a:gd name="T12" fmla="*/ 21986 h 2198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39" h="21986" fill="none" extrusionOk="0">
                    <a:moveTo>
                      <a:pt x="32038" y="19295"/>
                    </a:moveTo>
                    <a:cubicBezTo>
                      <a:pt x="28842" y="21060"/>
                      <a:pt x="25251" y="21985"/>
                      <a:pt x="21600" y="21986"/>
                    </a:cubicBezTo>
                    <a:cubicBezTo>
                      <a:pt x="9670" y="21986"/>
                      <a:pt x="0" y="12315"/>
                      <a:pt x="0" y="386"/>
                    </a:cubicBezTo>
                    <a:cubicBezTo>
                      <a:pt x="-1" y="257"/>
                      <a:pt x="1" y="128"/>
                      <a:pt x="3" y="0"/>
                    </a:cubicBezTo>
                  </a:path>
                  <a:path w="32039" h="21986" stroke="0" extrusionOk="0">
                    <a:moveTo>
                      <a:pt x="32038" y="19295"/>
                    </a:moveTo>
                    <a:cubicBezTo>
                      <a:pt x="28842" y="21060"/>
                      <a:pt x="25251" y="21985"/>
                      <a:pt x="21600" y="21986"/>
                    </a:cubicBezTo>
                    <a:cubicBezTo>
                      <a:pt x="9670" y="21986"/>
                      <a:pt x="0" y="12315"/>
                      <a:pt x="0" y="386"/>
                    </a:cubicBezTo>
                    <a:cubicBezTo>
                      <a:pt x="-1" y="257"/>
                      <a:pt x="1" y="128"/>
                      <a:pt x="3" y="0"/>
                    </a:cubicBezTo>
                    <a:lnTo>
                      <a:pt x="21600" y="386"/>
                    </a:lnTo>
                    <a:lnTo>
                      <a:pt x="32038" y="19295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66" name="Arc 456"/>
              <p:cNvSpPr>
                <a:spLocks/>
              </p:cNvSpPr>
              <p:nvPr/>
            </p:nvSpPr>
            <p:spPr bwMode="auto">
              <a:xfrm>
                <a:off x="3626" y="2103"/>
                <a:ext cx="584" cy="427"/>
              </a:xfrm>
              <a:custGeom>
                <a:avLst/>
                <a:gdLst>
                  <a:gd name="T0" fmla="*/ 0 w 26070"/>
                  <a:gd name="T1" fmla="*/ 0 h 31631"/>
                  <a:gd name="T2" fmla="*/ 0 w 26070"/>
                  <a:gd name="T3" fmla="*/ 0 h 31631"/>
                  <a:gd name="T4" fmla="*/ 0 w 26070"/>
                  <a:gd name="T5" fmla="*/ 0 h 31631"/>
                  <a:gd name="T6" fmla="*/ 0 60000 65536"/>
                  <a:gd name="T7" fmla="*/ 0 60000 65536"/>
                  <a:gd name="T8" fmla="*/ 0 60000 65536"/>
                  <a:gd name="T9" fmla="*/ 0 w 26070"/>
                  <a:gd name="T10" fmla="*/ 0 h 31631"/>
                  <a:gd name="T11" fmla="*/ 26070 w 26070"/>
                  <a:gd name="T12" fmla="*/ 31631 h 316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070" h="31631" fill="none" extrusionOk="0">
                    <a:moveTo>
                      <a:pt x="-1" y="467"/>
                    </a:moveTo>
                    <a:cubicBezTo>
                      <a:pt x="1469" y="156"/>
                      <a:pt x="2967" y="-1"/>
                      <a:pt x="4470" y="0"/>
                    </a:cubicBezTo>
                    <a:cubicBezTo>
                      <a:pt x="16399" y="0"/>
                      <a:pt x="26070" y="9670"/>
                      <a:pt x="26070" y="21600"/>
                    </a:cubicBezTo>
                    <a:cubicBezTo>
                      <a:pt x="26070" y="25094"/>
                      <a:pt x="25222" y="28536"/>
                      <a:pt x="23599" y="31631"/>
                    </a:cubicBezTo>
                  </a:path>
                  <a:path w="26070" h="31631" stroke="0" extrusionOk="0">
                    <a:moveTo>
                      <a:pt x="-1" y="467"/>
                    </a:moveTo>
                    <a:cubicBezTo>
                      <a:pt x="1469" y="156"/>
                      <a:pt x="2967" y="-1"/>
                      <a:pt x="4470" y="0"/>
                    </a:cubicBezTo>
                    <a:cubicBezTo>
                      <a:pt x="16399" y="0"/>
                      <a:pt x="26070" y="9670"/>
                      <a:pt x="26070" y="21600"/>
                    </a:cubicBezTo>
                    <a:cubicBezTo>
                      <a:pt x="26070" y="25094"/>
                      <a:pt x="25222" y="28536"/>
                      <a:pt x="23599" y="31631"/>
                    </a:cubicBezTo>
                    <a:lnTo>
                      <a:pt x="4470" y="21600"/>
                    </a:lnTo>
                    <a:lnTo>
                      <a:pt x="-1" y="467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67" name="Arc 457"/>
              <p:cNvSpPr>
                <a:spLocks/>
              </p:cNvSpPr>
              <p:nvPr/>
            </p:nvSpPr>
            <p:spPr bwMode="auto">
              <a:xfrm>
                <a:off x="3628" y="2110"/>
                <a:ext cx="574" cy="418"/>
              </a:xfrm>
              <a:custGeom>
                <a:avLst/>
                <a:gdLst>
                  <a:gd name="T0" fmla="*/ 0 w 26029"/>
                  <a:gd name="T1" fmla="*/ 0 h 31708"/>
                  <a:gd name="T2" fmla="*/ 0 w 26029"/>
                  <a:gd name="T3" fmla="*/ 0 h 31708"/>
                  <a:gd name="T4" fmla="*/ 0 w 26029"/>
                  <a:gd name="T5" fmla="*/ 0 h 31708"/>
                  <a:gd name="T6" fmla="*/ 0 60000 65536"/>
                  <a:gd name="T7" fmla="*/ 0 60000 65536"/>
                  <a:gd name="T8" fmla="*/ 0 60000 65536"/>
                  <a:gd name="T9" fmla="*/ 0 w 26029"/>
                  <a:gd name="T10" fmla="*/ 0 h 31708"/>
                  <a:gd name="T11" fmla="*/ 26029 w 26029"/>
                  <a:gd name="T12" fmla="*/ 31708 h 3170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029" h="31708" fill="none" extrusionOk="0">
                    <a:moveTo>
                      <a:pt x="-1" y="458"/>
                    </a:moveTo>
                    <a:cubicBezTo>
                      <a:pt x="1456" y="153"/>
                      <a:pt x="2940" y="-1"/>
                      <a:pt x="4429" y="0"/>
                    </a:cubicBezTo>
                    <a:cubicBezTo>
                      <a:pt x="16358" y="0"/>
                      <a:pt x="26029" y="9670"/>
                      <a:pt x="26029" y="21600"/>
                    </a:cubicBezTo>
                    <a:cubicBezTo>
                      <a:pt x="26029" y="25123"/>
                      <a:pt x="25166" y="28593"/>
                      <a:pt x="23517" y="31707"/>
                    </a:cubicBezTo>
                  </a:path>
                  <a:path w="26029" h="31708" stroke="0" extrusionOk="0">
                    <a:moveTo>
                      <a:pt x="-1" y="458"/>
                    </a:moveTo>
                    <a:cubicBezTo>
                      <a:pt x="1456" y="153"/>
                      <a:pt x="2940" y="-1"/>
                      <a:pt x="4429" y="0"/>
                    </a:cubicBezTo>
                    <a:cubicBezTo>
                      <a:pt x="16358" y="0"/>
                      <a:pt x="26029" y="9670"/>
                      <a:pt x="26029" y="21600"/>
                    </a:cubicBezTo>
                    <a:cubicBezTo>
                      <a:pt x="26029" y="25123"/>
                      <a:pt x="25166" y="28593"/>
                      <a:pt x="23517" y="31707"/>
                    </a:cubicBezTo>
                    <a:lnTo>
                      <a:pt x="4429" y="21600"/>
                    </a:lnTo>
                    <a:lnTo>
                      <a:pt x="-1" y="458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68" name="Arc 458"/>
              <p:cNvSpPr>
                <a:spLocks/>
              </p:cNvSpPr>
              <p:nvPr/>
            </p:nvSpPr>
            <p:spPr bwMode="auto">
              <a:xfrm>
                <a:off x="3791" y="2534"/>
                <a:ext cx="556" cy="428"/>
              </a:xfrm>
              <a:custGeom>
                <a:avLst/>
                <a:gdLst>
                  <a:gd name="T0" fmla="*/ 0 w 21600"/>
                  <a:gd name="T1" fmla="*/ 0 h 29154"/>
                  <a:gd name="T2" fmla="*/ 0 w 21600"/>
                  <a:gd name="T3" fmla="*/ 0 h 29154"/>
                  <a:gd name="T4" fmla="*/ 0 w 21600"/>
                  <a:gd name="T5" fmla="*/ 0 h 29154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154"/>
                  <a:gd name="T11" fmla="*/ 21600 w 21600"/>
                  <a:gd name="T12" fmla="*/ 29154 h 2915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154" fill="none" extrusionOk="0">
                    <a:moveTo>
                      <a:pt x="13583" y="0"/>
                    </a:moveTo>
                    <a:cubicBezTo>
                      <a:pt x="18654" y="4101"/>
                      <a:pt x="21600" y="10273"/>
                      <a:pt x="21600" y="16794"/>
                    </a:cubicBezTo>
                    <a:cubicBezTo>
                      <a:pt x="21600" y="21214"/>
                      <a:pt x="20243" y="25528"/>
                      <a:pt x="17714" y="29154"/>
                    </a:cubicBezTo>
                  </a:path>
                  <a:path w="21600" h="29154" stroke="0" extrusionOk="0">
                    <a:moveTo>
                      <a:pt x="13583" y="0"/>
                    </a:moveTo>
                    <a:cubicBezTo>
                      <a:pt x="18654" y="4101"/>
                      <a:pt x="21600" y="10273"/>
                      <a:pt x="21600" y="16794"/>
                    </a:cubicBezTo>
                    <a:cubicBezTo>
                      <a:pt x="21600" y="21214"/>
                      <a:pt x="20243" y="25528"/>
                      <a:pt x="17714" y="29154"/>
                    </a:cubicBezTo>
                    <a:lnTo>
                      <a:pt x="0" y="16794"/>
                    </a:lnTo>
                    <a:lnTo>
                      <a:pt x="13583" y="0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69" name="Arc 459"/>
              <p:cNvSpPr>
                <a:spLocks/>
              </p:cNvSpPr>
              <p:nvPr/>
            </p:nvSpPr>
            <p:spPr bwMode="auto">
              <a:xfrm>
                <a:off x="3791" y="2538"/>
                <a:ext cx="549" cy="420"/>
              </a:xfrm>
              <a:custGeom>
                <a:avLst/>
                <a:gdLst>
                  <a:gd name="T0" fmla="*/ 0 w 21600"/>
                  <a:gd name="T1" fmla="*/ 0 h 29298"/>
                  <a:gd name="T2" fmla="*/ 0 w 21600"/>
                  <a:gd name="T3" fmla="*/ 0 h 29298"/>
                  <a:gd name="T4" fmla="*/ 0 w 21600"/>
                  <a:gd name="T5" fmla="*/ 0 h 2929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298"/>
                  <a:gd name="T11" fmla="*/ 21600 w 21600"/>
                  <a:gd name="T12" fmla="*/ 29298 h 292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298" fill="none" extrusionOk="0">
                    <a:moveTo>
                      <a:pt x="13504" y="0"/>
                    </a:moveTo>
                    <a:cubicBezTo>
                      <a:pt x="18621" y="4099"/>
                      <a:pt x="21600" y="10301"/>
                      <a:pt x="21600" y="16858"/>
                    </a:cubicBezTo>
                    <a:cubicBezTo>
                      <a:pt x="21600" y="21311"/>
                      <a:pt x="20223" y="25656"/>
                      <a:pt x="17658" y="29298"/>
                    </a:cubicBezTo>
                  </a:path>
                  <a:path w="21600" h="29298" stroke="0" extrusionOk="0">
                    <a:moveTo>
                      <a:pt x="13504" y="0"/>
                    </a:moveTo>
                    <a:cubicBezTo>
                      <a:pt x="18621" y="4099"/>
                      <a:pt x="21600" y="10301"/>
                      <a:pt x="21600" y="16858"/>
                    </a:cubicBezTo>
                    <a:cubicBezTo>
                      <a:pt x="21600" y="21311"/>
                      <a:pt x="20223" y="25656"/>
                      <a:pt x="17658" y="29298"/>
                    </a:cubicBezTo>
                    <a:lnTo>
                      <a:pt x="0" y="16858"/>
                    </a:lnTo>
                    <a:lnTo>
                      <a:pt x="13504" y="0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70" name="Arc 460"/>
              <p:cNvSpPr>
                <a:spLocks/>
              </p:cNvSpPr>
              <p:nvPr/>
            </p:nvSpPr>
            <p:spPr bwMode="auto">
              <a:xfrm>
                <a:off x="3609" y="2973"/>
                <a:ext cx="651" cy="607"/>
              </a:xfrm>
              <a:custGeom>
                <a:avLst/>
                <a:gdLst>
                  <a:gd name="T0" fmla="*/ 0 w 28655"/>
                  <a:gd name="T1" fmla="*/ 0 h 27157"/>
                  <a:gd name="T2" fmla="*/ 0 w 28655"/>
                  <a:gd name="T3" fmla="*/ 0 h 27157"/>
                  <a:gd name="T4" fmla="*/ 0 w 28655"/>
                  <a:gd name="T5" fmla="*/ 0 h 27157"/>
                  <a:gd name="T6" fmla="*/ 0 60000 65536"/>
                  <a:gd name="T7" fmla="*/ 0 60000 65536"/>
                  <a:gd name="T8" fmla="*/ 0 60000 65536"/>
                  <a:gd name="T9" fmla="*/ 0 w 28655"/>
                  <a:gd name="T10" fmla="*/ 0 h 27157"/>
                  <a:gd name="T11" fmla="*/ 28655 w 28655"/>
                  <a:gd name="T12" fmla="*/ 27157 h 2715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655" h="27157" fill="none" extrusionOk="0">
                    <a:moveTo>
                      <a:pt x="27927" y="0"/>
                    </a:moveTo>
                    <a:cubicBezTo>
                      <a:pt x="28410" y="1812"/>
                      <a:pt x="28655" y="3680"/>
                      <a:pt x="28655" y="5557"/>
                    </a:cubicBezTo>
                    <a:cubicBezTo>
                      <a:pt x="28655" y="17486"/>
                      <a:pt x="18984" y="27157"/>
                      <a:pt x="7055" y="27157"/>
                    </a:cubicBezTo>
                    <a:cubicBezTo>
                      <a:pt x="4653" y="27157"/>
                      <a:pt x="2269" y="26756"/>
                      <a:pt x="-1" y="25972"/>
                    </a:cubicBezTo>
                  </a:path>
                  <a:path w="28655" h="27157" stroke="0" extrusionOk="0">
                    <a:moveTo>
                      <a:pt x="27927" y="0"/>
                    </a:moveTo>
                    <a:cubicBezTo>
                      <a:pt x="28410" y="1812"/>
                      <a:pt x="28655" y="3680"/>
                      <a:pt x="28655" y="5557"/>
                    </a:cubicBezTo>
                    <a:cubicBezTo>
                      <a:pt x="28655" y="17486"/>
                      <a:pt x="18984" y="27157"/>
                      <a:pt x="7055" y="27157"/>
                    </a:cubicBezTo>
                    <a:cubicBezTo>
                      <a:pt x="4653" y="27157"/>
                      <a:pt x="2269" y="26756"/>
                      <a:pt x="-1" y="25972"/>
                    </a:cubicBezTo>
                    <a:lnTo>
                      <a:pt x="7055" y="5557"/>
                    </a:lnTo>
                    <a:lnTo>
                      <a:pt x="27927" y="0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71" name="Arc 461"/>
              <p:cNvSpPr>
                <a:spLocks/>
              </p:cNvSpPr>
              <p:nvPr/>
            </p:nvSpPr>
            <p:spPr bwMode="auto">
              <a:xfrm>
                <a:off x="3611" y="2975"/>
                <a:ext cx="642" cy="598"/>
              </a:xfrm>
              <a:custGeom>
                <a:avLst/>
                <a:gdLst>
                  <a:gd name="T0" fmla="*/ 0 w 28653"/>
                  <a:gd name="T1" fmla="*/ 0 h 27158"/>
                  <a:gd name="T2" fmla="*/ 0 w 28653"/>
                  <a:gd name="T3" fmla="*/ 0 h 27158"/>
                  <a:gd name="T4" fmla="*/ 0 w 28653"/>
                  <a:gd name="T5" fmla="*/ 0 h 27158"/>
                  <a:gd name="T6" fmla="*/ 0 60000 65536"/>
                  <a:gd name="T7" fmla="*/ 0 60000 65536"/>
                  <a:gd name="T8" fmla="*/ 0 60000 65536"/>
                  <a:gd name="T9" fmla="*/ 0 w 28653"/>
                  <a:gd name="T10" fmla="*/ 0 h 27158"/>
                  <a:gd name="T11" fmla="*/ 28653 w 28653"/>
                  <a:gd name="T12" fmla="*/ 27158 h 2715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653" h="27158" fill="none" extrusionOk="0">
                    <a:moveTo>
                      <a:pt x="27925" y="0"/>
                    </a:moveTo>
                    <a:cubicBezTo>
                      <a:pt x="28408" y="1813"/>
                      <a:pt x="28653" y="3681"/>
                      <a:pt x="28653" y="5558"/>
                    </a:cubicBezTo>
                    <a:cubicBezTo>
                      <a:pt x="28653" y="17487"/>
                      <a:pt x="18982" y="27158"/>
                      <a:pt x="7053" y="27158"/>
                    </a:cubicBezTo>
                    <a:cubicBezTo>
                      <a:pt x="4652" y="27158"/>
                      <a:pt x="2268" y="26757"/>
                      <a:pt x="-1" y="25974"/>
                    </a:cubicBezTo>
                  </a:path>
                  <a:path w="28653" h="27158" stroke="0" extrusionOk="0">
                    <a:moveTo>
                      <a:pt x="27925" y="0"/>
                    </a:moveTo>
                    <a:cubicBezTo>
                      <a:pt x="28408" y="1813"/>
                      <a:pt x="28653" y="3681"/>
                      <a:pt x="28653" y="5558"/>
                    </a:cubicBezTo>
                    <a:cubicBezTo>
                      <a:pt x="28653" y="17487"/>
                      <a:pt x="18982" y="27158"/>
                      <a:pt x="7053" y="27158"/>
                    </a:cubicBezTo>
                    <a:cubicBezTo>
                      <a:pt x="4652" y="27158"/>
                      <a:pt x="2268" y="26757"/>
                      <a:pt x="-1" y="25974"/>
                    </a:cubicBezTo>
                    <a:lnTo>
                      <a:pt x="7053" y="5558"/>
                    </a:lnTo>
                    <a:lnTo>
                      <a:pt x="27925" y="0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72" name="Arc 462"/>
              <p:cNvSpPr>
                <a:spLocks/>
              </p:cNvSpPr>
              <p:nvPr/>
            </p:nvSpPr>
            <p:spPr bwMode="auto">
              <a:xfrm>
                <a:off x="1358" y="2529"/>
                <a:ext cx="354" cy="592"/>
              </a:xfrm>
              <a:custGeom>
                <a:avLst/>
                <a:gdLst>
                  <a:gd name="T0" fmla="*/ 0 w 21600"/>
                  <a:gd name="T1" fmla="*/ 0 h 41297"/>
                  <a:gd name="T2" fmla="*/ 0 w 21600"/>
                  <a:gd name="T3" fmla="*/ 0 h 41297"/>
                  <a:gd name="T4" fmla="*/ 0 w 21600"/>
                  <a:gd name="T5" fmla="*/ 0 h 41297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297"/>
                  <a:gd name="T11" fmla="*/ 21600 w 21600"/>
                  <a:gd name="T12" fmla="*/ 41297 h 4129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297" fill="none" extrusionOk="0">
                    <a:moveTo>
                      <a:pt x="12844" y="41297"/>
                    </a:moveTo>
                    <a:cubicBezTo>
                      <a:pt x="5035" y="37834"/>
                      <a:pt x="0" y="30094"/>
                      <a:pt x="0" y="21551"/>
                    </a:cubicBezTo>
                    <a:cubicBezTo>
                      <a:pt x="-1" y="10187"/>
                      <a:pt x="8803" y="767"/>
                      <a:pt x="20141" y="0"/>
                    </a:cubicBezTo>
                  </a:path>
                  <a:path w="21600" h="41297" stroke="0" extrusionOk="0">
                    <a:moveTo>
                      <a:pt x="12844" y="41297"/>
                    </a:moveTo>
                    <a:cubicBezTo>
                      <a:pt x="5035" y="37834"/>
                      <a:pt x="0" y="30094"/>
                      <a:pt x="0" y="21551"/>
                    </a:cubicBezTo>
                    <a:cubicBezTo>
                      <a:pt x="-1" y="10187"/>
                      <a:pt x="8803" y="767"/>
                      <a:pt x="20141" y="0"/>
                    </a:cubicBezTo>
                    <a:lnTo>
                      <a:pt x="21600" y="21551"/>
                    </a:lnTo>
                    <a:lnTo>
                      <a:pt x="12844" y="41297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73" name="Arc 463"/>
              <p:cNvSpPr>
                <a:spLocks/>
              </p:cNvSpPr>
              <p:nvPr/>
            </p:nvSpPr>
            <p:spPr bwMode="auto">
              <a:xfrm>
                <a:off x="1365" y="2536"/>
                <a:ext cx="347" cy="578"/>
              </a:xfrm>
              <a:custGeom>
                <a:avLst/>
                <a:gdLst>
                  <a:gd name="T0" fmla="*/ 0 w 21600"/>
                  <a:gd name="T1" fmla="*/ 0 h 41307"/>
                  <a:gd name="T2" fmla="*/ 0 w 21600"/>
                  <a:gd name="T3" fmla="*/ 0 h 41307"/>
                  <a:gd name="T4" fmla="*/ 0 w 21600"/>
                  <a:gd name="T5" fmla="*/ 0 h 41307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307"/>
                  <a:gd name="T11" fmla="*/ 21600 w 21600"/>
                  <a:gd name="T12" fmla="*/ 41307 h 4130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307" fill="none" extrusionOk="0">
                    <a:moveTo>
                      <a:pt x="12867" y="41306"/>
                    </a:moveTo>
                    <a:cubicBezTo>
                      <a:pt x="5045" y="37849"/>
                      <a:pt x="0" y="30102"/>
                      <a:pt x="0" y="21551"/>
                    </a:cubicBezTo>
                    <a:cubicBezTo>
                      <a:pt x="-1" y="10186"/>
                      <a:pt x="8806" y="765"/>
                      <a:pt x="20145" y="-1"/>
                    </a:cubicBezTo>
                  </a:path>
                  <a:path w="21600" h="41307" stroke="0" extrusionOk="0">
                    <a:moveTo>
                      <a:pt x="12867" y="41306"/>
                    </a:moveTo>
                    <a:cubicBezTo>
                      <a:pt x="5045" y="37849"/>
                      <a:pt x="0" y="30102"/>
                      <a:pt x="0" y="21551"/>
                    </a:cubicBezTo>
                    <a:cubicBezTo>
                      <a:pt x="-1" y="10186"/>
                      <a:pt x="8806" y="765"/>
                      <a:pt x="20145" y="-1"/>
                    </a:cubicBezTo>
                    <a:lnTo>
                      <a:pt x="21600" y="21551"/>
                    </a:lnTo>
                    <a:lnTo>
                      <a:pt x="12867" y="41306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74" name="Arc 464"/>
              <p:cNvSpPr>
                <a:spLocks/>
              </p:cNvSpPr>
              <p:nvPr/>
            </p:nvSpPr>
            <p:spPr bwMode="auto">
              <a:xfrm>
                <a:off x="2293" y="3335"/>
                <a:ext cx="1344" cy="361"/>
              </a:xfrm>
              <a:custGeom>
                <a:avLst/>
                <a:gdLst>
                  <a:gd name="T0" fmla="*/ 0 w 39224"/>
                  <a:gd name="T1" fmla="*/ 0 h 21600"/>
                  <a:gd name="T2" fmla="*/ 0 w 39224"/>
                  <a:gd name="T3" fmla="*/ 0 h 21600"/>
                  <a:gd name="T4" fmla="*/ 0 w 39224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9224"/>
                  <a:gd name="T10" fmla="*/ 0 h 21600"/>
                  <a:gd name="T11" fmla="*/ 39224 w 39224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224" h="21600" fill="none" extrusionOk="0">
                    <a:moveTo>
                      <a:pt x="39224" y="12019"/>
                    </a:moveTo>
                    <a:cubicBezTo>
                      <a:pt x="35214" y="18006"/>
                      <a:pt x="28483" y="21599"/>
                      <a:pt x="21277" y="21600"/>
                    </a:cubicBezTo>
                    <a:cubicBezTo>
                      <a:pt x="10782" y="21600"/>
                      <a:pt x="1807" y="14057"/>
                      <a:pt x="-1" y="3720"/>
                    </a:cubicBezTo>
                  </a:path>
                  <a:path w="39224" h="21600" stroke="0" extrusionOk="0">
                    <a:moveTo>
                      <a:pt x="39224" y="12019"/>
                    </a:moveTo>
                    <a:cubicBezTo>
                      <a:pt x="35214" y="18006"/>
                      <a:pt x="28483" y="21599"/>
                      <a:pt x="21277" y="21600"/>
                    </a:cubicBezTo>
                    <a:cubicBezTo>
                      <a:pt x="10782" y="21600"/>
                      <a:pt x="1807" y="14057"/>
                      <a:pt x="-1" y="3720"/>
                    </a:cubicBezTo>
                    <a:lnTo>
                      <a:pt x="21277" y="0"/>
                    </a:lnTo>
                    <a:lnTo>
                      <a:pt x="39224" y="12019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75" name="Arc 465"/>
              <p:cNvSpPr>
                <a:spLocks/>
              </p:cNvSpPr>
              <p:nvPr/>
            </p:nvSpPr>
            <p:spPr bwMode="auto">
              <a:xfrm>
                <a:off x="2300" y="3335"/>
                <a:ext cx="1329" cy="354"/>
              </a:xfrm>
              <a:custGeom>
                <a:avLst/>
                <a:gdLst>
                  <a:gd name="T0" fmla="*/ 0 w 39161"/>
                  <a:gd name="T1" fmla="*/ 0 h 21600"/>
                  <a:gd name="T2" fmla="*/ 0 w 39161"/>
                  <a:gd name="T3" fmla="*/ 0 h 21600"/>
                  <a:gd name="T4" fmla="*/ 0 w 39161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9161"/>
                  <a:gd name="T10" fmla="*/ 0 h 21600"/>
                  <a:gd name="T11" fmla="*/ 39161 w 39161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161" h="21600" fill="none" extrusionOk="0">
                    <a:moveTo>
                      <a:pt x="39161" y="12103"/>
                    </a:moveTo>
                    <a:cubicBezTo>
                      <a:pt x="35143" y="18042"/>
                      <a:pt x="28441" y="21599"/>
                      <a:pt x="21271" y="21600"/>
                    </a:cubicBezTo>
                    <a:cubicBezTo>
                      <a:pt x="10790" y="21600"/>
                      <a:pt x="1822" y="14076"/>
                      <a:pt x="0" y="3755"/>
                    </a:cubicBezTo>
                  </a:path>
                  <a:path w="39161" h="21600" stroke="0" extrusionOk="0">
                    <a:moveTo>
                      <a:pt x="39161" y="12103"/>
                    </a:moveTo>
                    <a:cubicBezTo>
                      <a:pt x="35143" y="18042"/>
                      <a:pt x="28441" y="21599"/>
                      <a:pt x="21271" y="21600"/>
                    </a:cubicBezTo>
                    <a:cubicBezTo>
                      <a:pt x="10790" y="21600"/>
                      <a:pt x="1822" y="14076"/>
                      <a:pt x="0" y="3755"/>
                    </a:cubicBezTo>
                    <a:lnTo>
                      <a:pt x="21271" y="0"/>
                    </a:lnTo>
                    <a:lnTo>
                      <a:pt x="39161" y="12103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</p:grpSp>
        <p:sp>
          <p:nvSpPr>
            <p:cNvPr id="67026" name="Line 466"/>
            <p:cNvSpPr>
              <a:spLocks noChangeShapeType="1"/>
            </p:cNvSpPr>
            <p:nvPr/>
          </p:nvSpPr>
          <p:spPr bwMode="auto">
            <a:xfrm flipH="1">
              <a:off x="8463342" y="3200823"/>
              <a:ext cx="606889" cy="221839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797"/>
            </a:p>
          </p:txBody>
        </p:sp>
        <p:sp>
          <p:nvSpPr>
            <p:cNvPr id="67027" name="Line 467"/>
            <p:cNvSpPr>
              <a:spLocks noChangeShapeType="1"/>
            </p:cNvSpPr>
            <p:nvPr/>
          </p:nvSpPr>
          <p:spPr bwMode="auto">
            <a:xfrm flipH="1" flipV="1">
              <a:off x="8417390" y="3476538"/>
              <a:ext cx="419909" cy="440509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797"/>
            </a:p>
          </p:txBody>
        </p:sp>
        <p:sp>
          <p:nvSpPr>
            <p:cNvPr id="67028" name="Line 468"/>
            <p:cNvSpPr>
              <a:spLocks noChangeShapeType="1"/>
            </p:cNvSpPr>
            <p:nvPr/>
          </p:nvSpPr>
          <p:spPr bwMode="auto">
            <a:xfrm flipH="1" flipV="1">
              <a:off x="9117768" y="3200823"/>
              <a:ext cx="419909" cy="771684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797"/>
            </a:p>
          </p:txBody>
        </p:sp>
        <p:sp>
          <p:nvSpPr>
            <p:cNvPr id="67029" name="Line 469"/>
            <p:cNvSpPr>
              <a:spLocks noChangeShapeType="1"/>
            </p:cNvSpPr>
            <p:nvPr/>
          </p:nvSpPr>
          <p:spPr bwMode="auto">
            <a:xfrm flipH="1" flipV="1">
              <a:off x="8837299" y="3863171"/>
              <a:ext cx="700378" cy="109336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797"/>
            </a:p>
          </p:txBody>
        </p:sp>
        <p:sp>
          <p:nvSpPr>
            <p:cNvPr id="67030" name="Line 470"/>
            <p:cNvSpPr>
              <a:spLocks noChangeShapeType="1"/>
            </p:cNvSpPr>
            <p:nvPr/>
          </p:nvSpPr>
          <p:spPr bwMode="auto">
            <a:xfrm flipV="1">
              <a:off x="7807331" y="3476537"/>
              <a:ext cx="610058" cy="164795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797"/>
            </a:p>
          </p:txBody>
        </p:sp>
        <p:pic>
          <p:nvPicPr>
            <p:cNvPr id="80941" name="Picture 471"/>
            <p:cNvPicPr>
              <a:picLocks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1995" y="3343433"/>
              <a:ext cx="364450" cy="261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942" name="Picture 472"/>
            <p:cNvPicPr>
              <a:picLocks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50320" y="3818804"/>
              <a:ext cx="366035" cy="26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0943" name="Text Box 473"/>
            <p:cNvSpPr txBox="1">
              <a:spLocks noChangeArrowheads="1"/>
            </p:cNvSpPr>
            <p:nvPr/>
          </p:nvSpPr>
          <p:spPr bwMode="auto">
            <a:xfrm>
              <a:off x="8670920" y="2135994"/>
              <a:ext cx="474705" cy="307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388" tIns="45696" rIns="91388" bIns="45696">
              <a:spAutoFit/>
            </a:bodyPr>
            <a:lstStyle>
              <a:lvl1pPr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zh-CN" sz="1397">
                  <a:latin typeface="Arial" charset="0"/>
                </a:rPr>
                <a:t>ISP</a:t>
              </a:r>
              <a:endParaRPr lang="en-US" altLang="x-none" sz="1397">
                <a:latin typeface="Arial" charset="0"/>
              </a:endParaRPr>
            </a:p>
          </p:txBody>
        </p:sp>
        <p:pic>
          <p:nvPicPr>
            <p:cNvPr id="80944" name="Picture 474"/>
            <p:cNvPicPr>
              <a:picLocks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6585" y="3563689"/>
              <a:ext cx="364450" cy="26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945" name="Picture 475"/>
            <p:cNvPicPr>
              <a:picLocks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3761" y="3818804"/>
              <a:ext cx="366034" cy="26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7036" name="Line 476"/>
            <p:cNvSpPr>
              <a:spLocks noChangeShapeType="1"/>
            </p:cNvSpPr>
            <p:nvPr/>
          </p:nvSpPr>
          <p:spPr bwMode="auto">
            <a:xfrm flipH="1">
              <a:off x="9033785" y="2882326"/>
              <a:ext cx="457940" cy="305821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797"/>
            </a:p>
          </p:txBody>
        </p:sp>
        <p:pic>
          <p:nvPicPr>
            <p:cNvPr id="80947" name="Picture 477"/>
            <p:cNvPicPr>
              <a:picLocks noChangeArrowheads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0977" y="2795174"/>
              <a:ext cx="366035" cy="261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948" name="Picture 478"/>
            <p:cNvPicPr>
              <a:picLocks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2759" y="3104165"/>
              <a:ext cx="364450" cy="26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949" name="Picture 437"/>
            <p:cNvPicPr>
              <a:picLocks noChangeArrowheads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7806" y="3565273"/>
              <a:ext cx="366035" cy="261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0952" name="Rectangle 495"/>
            <p:cNvSpPr>
              <a:spLocks noChangeArrowheads="1"/>
            </p:cNvSpPr>
            <p:nvPr/>
          </p:nvSpPr>
          <p:spPr bwMode="auto">
            <a:xfrm>
              <a:off x="1912747" y="5406538"/>
              <a:ext cx="2205715" cy="988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388" tIns="45696" rIns="91388" bIns="45696"/>
            <a:lstStyle>
              <a:lvl1pPr marL="342900" indent="-342900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4538" indent="-287338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None/>
              </a:pPr>
              <a:r>
                <a:rPr lang="en-US" altLang="x-none" sz="1400" dirty="0">
                  <a:latin typeface="Comic Sans MS" charset="0"/>
                </a:rPr>
                <a:t>Campus access, e.g.,</a:t>
              </a:r>
            </a:p>
            <a:p>
              <a:pPr lvl="1" algn="l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Courier New" panose="02070309020205020404" pitchFamily="49" charset="0"/>
                <a:buChar char="o"/>
              </a:pPr>
              <a:r>
                <a:rPr lang="en-US" altLang="x-none" sz="1200" dirty="0">
                  <a:latin typeface="Comic Sans MS" charset="0"/>
                </a:rPr>
                <a:t>Ethernet</a:t>
              </a:r>
            </a:p>
            <a:p>
              <a:pPr lvl="1" algn="l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Courier New" panose="02070309020205020404" pitchFamily="49" charset="0"/>
                <a:buChar char="o"/>
              </a:pPr>
              <a:r>
                <a:rPr lang="en-US" altLang="x-none" sz="1200" dirty="0">
                  <a:latin typeface="Comic Sans MS" charset="0"/>
                </a:rPr>
                <a:t>Wireless</a:t>
              </a:r>
            </a:p>
          </p:txBody>
        </p:sp>
        <p:pic>
          <p:nvPicPr>
            <p:cNvPr id="80955" name="Picture 2"/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8366" y="4569887"/>
              <a:ext cx="1445124" cy="5720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0956" name="Straight Connector 2"/>
            <p:cNvCxnSpPr>
              <a:cxnSpLocks noChangeShapeType="1"/>
              <a:endCxn id="80920" idx="0"/>
            </p:cNvCxnSpPr>
            <p:nvPr/>
          </p:nvCxnSpPr>
          <p:spPr bwMode="auto">
            <a:xfrm>
              <a:off x="3738166" y="2516290"/>
              <a:ext cx="191733" cy="2788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0957" name="Straight Connector 5"/>
            <p:cNvCxnSpPr>
              <a:cxnSpLocks noChangeShapeType="1"/>
              <a:endCxn id="80949" idx="1"/>
            </p:cNvCxnSpPr>
            <p:nvPr/>
          </p:nvCxnSpPr>
          <p:spPr bwMode="auto">
            <a:xfrm flipV="1">
              <a:off x="3205753" y="3696792"/>
              <a:ext cx="282053" cy="3644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0958" name="Straight Connector 9"/>
            <p:cNvCxnSpPr>
              <a:cxnSpLocks noChangeShapeType="1"/>
              <a:stCxn id="80945" idx="3"/>
            </p:cNvCxnSpPr>
            <p:nvPr/>
          </p:nvCxnSpPr>
          <p:spPr bwMode="auto">
            <a:xfrm>
              <a:off x="9689795" y="3950323"/>
              <a:ext cx="209163" cy="77168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80959" name="Rectangle 10"/>
            <p:cNvSpPr>
              <a:spLocks noChangeArrowheads="1"/>
            </p:cNvSpPr>
            <p:nvPr/>
          </p:nvSpPr>
          <p:spPr bwMode="auto">
            <a:xfrm>
              <a:off x="9390313" y="5102302"/>
              <a:ext cx="965000" cy="275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zh-CN" sz="1198">
                  <a:solidFill>
                    <a:srgbClr val="000000"/>
                  </a:solidFill>
                  <a:latin typeface="Arial" charset="0"/>
                </a:rPr>
                <a:t>data center</a:t>
              </a:r>
              <a:endParaRPr lang="en-US" altLang="x-none" sz="399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08B1514-C2D6-6647-88DA-F9883615D015}"/>
                </a:ext>
              </a:extLst>
            </p:cNvPr>
            <p:cNvSpPr/>
            <p:nvPr/>
          </p:nvSpPr>
          <p:spPr>
            <a:xfrm>
              <a:off x="1859576" y="1440937"/>
              <a:ext cx="6096000" cy="76929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buFont typeface="ZapfDingbats" charset="0"/>
                <a:buNone/>
              </a:pPr>
              <a:r>
                <a:rPr lang="en-US" altLang="x-none" dirty="0">
                  <a:ea typeface="ＭＳ Ｐゴシック" charset="-128"/>
                </a:rPr>
                <a:t>Residential </a:t>
              </a:r>
              <a:r>
                <a:rPr lang="en-US" altLang="zh-CN" dirty="0">
                  <a:ea typeface="ＭＳ Ｐゴシック" charset="-128"/>
                </a:rPr>
                <a:t>a</a:t>
              </a:r>
              <a:r>
                <a:rPr lang="en-US" altLang="x-none" dirty="0">
                  <a:ea typeface="ＭＳ Ｐゴシック" charset="-128"/>
                </a:rPr>
                <a:t>ccess</a:t>
              </a:r>
            </a:p>
            <a:p>
              <a:pPr lvl="1">
                <a:lnSpc>
                  <a:spcPct val="90000"/>
                </a:lnSpc>
                <a:buFont typeface="Courier New" panose="02070309020205020404" pitchFamily="49" charset="0"/>
                <a:buChar char="o"/>
              </a:pPr>
              <a:r>
                <a:rPr lang="en-US" altLang="x-none" sz="1400" dirty="0">
                  <a:ea typeface="ＭＳ Ｐゴシック" charset="-128"/>
                </a:rPr>
                <a:t>Cable, Fiber, DSL, </a:t>
              </a:r>
              <a:r>
                <a:rPr lang="en-US" altLang="zh-CN" sz="1400" dirty="0">
                  <a:ea typeface="ＭＳ Ｐゴシック" charset="-128"/>
                </a:rPr>
                <a:t>Wireless</a:t>
              </a:r>
              <a:endParaRPr lang="en-US" altLang="x-none" sz="1400" dirty="0">
                <a:ea typeface="ＭＳ Ｐゴシック" charset="-128"/>
              </a:endParaRPr>
            </a:p>
          </p:txBody>
        </p:sp>
      </p:grpSp>
      <p:pic>
        <p:nvPicPr>
          <p:cNvPr id="342" name="Picture 341">
            <a:extLst>
              <a:ext uri="{FF2B5EF4-FFF2-40B4-BE49-F238E27FC236}">
                <a16:creationId xmlns:a16="http://schemas.microsoft.com/office/drawing/2014/main" id="{42BA8F49-E20D-5147-9DC9-B3A026CA50E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66900" y="1495623"/>
            <a:ext cx="8115300" cy="48607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8E1546-0A7A-394B-8946-6CBAD595C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0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Benefits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Mercator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7727" y="1994218"/>
            <a:ext cx="4946073" cy="3200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56FF-F343-054E-88D6-31B7B6F785DE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7212" y="1966278"/>
            <a:ext cx="4655126" cy="3200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37212" y="5667375"/>
            <a:ext cx="4602480" cy="707886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An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average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of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100x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improvement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of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resource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discovery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latency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261360" y="2918303"/>
            <a:ext cx="2772" cy="881537"/>
          </a:xfrm>
          <a:prstGeom prst="straightConnector1">
            <a:avLst/>
          </a:prstGeom>
          <a:ln w="25400">
            <a:solidFill>
              <a:schemeClr val="accent6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846812" y="2875439"/>
            <a:ext cx="3931920" cy="15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79523" y="5668963"/>
            <a:ext cx="4602480" cy="707886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Probe-requests-based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systems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have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an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average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of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73%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request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failure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ratio.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70116" y="5164456"/>
            <a:ext cx="3189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Resource</a:t>
            </a:r>
            <a:r>
              <a:rPr lang="zh-CN" altLang="en-US" sz="2000" dirty="0"/>
              <a:t> </a:t>
            </a:r>
            <a:r>
              <a:rPr lang="en-US" altLang="zh-CN" sz="2000" dirty="0"/>
              <a:t>discovery</a:t>
            </a:r>
            <a:r>
              <a:rPr lang="zh-CN" altLang="en-US" sz="2000" dirty="0"/>
              <a:t> </a:t>
            </a:r>
            <a:r>
              <a:rPr lang="en-US" altLang="zh-CN" sz="2000" dirty="0"/>
              <a:t>latency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7087986" y="5018545"/>
            <a:ext cx="3836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Request</a:t>
            </a:r>
            <a:r>
              <a:rPr lang="zh-CN" altLang="en-US" sz="2000" dirty="0"/>
              <a:t> </a:t>
            </a:r>
            <a:r>
              <a:rPr lang="en-US" altLang="zh-CN" sz="2000" dirty="0"/>
              <a:t>failure</a:t>
            </a:r>
            <a:r>
              <a:rPr lang="zh-CN" altLang="en-US" sz="2000" dirty="0"/>
              <a:t> </a:t>
            </a:r>
            <a:r>
              <a:rPr lang="en-US" altLang="zh-CN" sz="2000" dirty="0"/>
              <a:t>ratio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probe-requests-based</a:t>
            </a:r>
            <a:r>
              <a:rPr lang="zh-CN" altLang="en-US" sz="2000" dirty="0"/>
              <a:t> </a:t>
            </a:r>
            <a:r>
              <a:rPr lang="en-US" altLang="zh-CN" sz="2000" dirty="0"/>
              <a:t>systems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05482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8473"/>
            <a:ext cx="11003280" cy="1325563"/>
          </a:xfrm>
        </p:spPr>
        <p:txBody>
          <a:bodyPr/>
          <a:lstStyle/>
          <a:p>
            <a:r>
              <a:rPr lang="en-US" altLang="zh-CN" dirty="0"/>
              <a:t>Efficiency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Abstraction</a:t>
            </a:r>
            <a:r>
              <a:rPr lang="zh-CN" altLang="en-US" dirty="0"/>
              <a:t> </a:t>
            </a:r>
            <a:r>
              <a:rPr lang="en-US" altLang="zh-CN" dirty="0"/>
              <a:t>Obfuscating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008664"/>
            <a:ext cx="5447930" cy="3200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56FF-F343-054E-88D6-31B7B6F785DE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5728" y="2008664"/>
            <a:ext cx="4809744" cy="3200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05118" y="5326985"/>
            <a:ext cx="3189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Obfuscating</a:t>
            </a:r>
            <a:r>
              <a:rPr lang="zh-CN" altLang="en-US" sz="2000" dirty="0"/>
              <a:t> </a:t>
            </a:r>
            <a:r>
              <a:rPr lang="en-US" altLang="zh-CN" sz="2000" dirty="0"/>
              <a:t>latency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7179148" y="5326985"/>
            <a:ext cx="3836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Obfuscated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transmission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005564" y="5785455"/>
            <a:ext cx="10009908" cy="83099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The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resource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abstraction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obfuscating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protocol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scales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to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up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to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200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member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network.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52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Mercator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a m</a:t>
            </a:r>
            <a:r>
              <a:rPr lang="en-US" dirty="0"/>
              <a:t>ulti-</a:t>
            </a:r>
            <a:r>
              <a:rPr lang="en-US" altLang="zh-CN" dirty="0"/>
              <a:t>d</a:t>
            </a:r>
            <a:r>
              <a:rPr lang="en-US" dirty="0"/>
              <a:t>omain </a:t>
            </a:r>
            <a:r>
              <a:rPr lang="en-US" altLang="zh-CN" dirty="0"/>
              <a:t>n</a:t>
            </a:r>
            <a:r>
              <a:rPr lang="en-US" dirty="0"/>
              <a:t>etwork </a:t>
            </a:r>
            <a:r>
              <a:rPr lang="en-US" altLang="zh-CN" dirty="0"/>
              <a:t>r</a:t>
            </a:r>
            <a:r>
              <a:rPr lang="en-US" dirty="0"/>
              <a:t>esource </a:t>
            </a:r>
            <a:r>
              <a:rPr lang="en-US" altLang="zh-CN" dirty="0"/>
              <a:t>d</a:t>
            </a:r>
            <a:r>
              <a:rPr lang="en-US" dirty="0"/>
              <a:t>iscovery </a:t>
            </a:r>
            <a:r>
              <a:rPr lang="en-US" altLang="zh-CN" dirty="0"/>
              <a:t>S</a:t>
            </a:r>
            <a:r>
              <a:rPr lang="en-US" dirty="0"/>
              <a:t>ystem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en-US" dirty="0"/>
              <a:t>rovide fine-grained, global network resource information, to optimize large</a:t>
            </a:r>
            <a:r>
              <a:rPr lang="en-US" altLang="zh-CN" dirty="0"/>
              <a:t>-scale</a:t>
            </a:r>
            <a:r>
              <a:rPr lang="en-US" dirty="0"/>
              <a:t>, multi</a:t>
            </a:r>
            <a:r>
              <a:rPr lang="en-US" altLang="zh-CN" dirty="0"/>
              <a:t>-</a:t>
            </a:r>
            <a:r>
              <a:rPr lang="en-US" dirty="0"/>
              <a:t>domain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dirty="0"/>
              <a:t>transfer</a:t>
            </a:r>
            <a:r>
              <a:rPr lang="en-US" altLang="zh-CN" dirty="0"/>
              <a:t>s.</a:t>
            </a:r>
          </a:p>
          <a:p>
            <a:pPr lvl="1"/>
            <a:r>
              <a:rPr lang="en-US" altLang="zh-CN" dirty="0"/>
              <a:t>Pre-production</a:t>
            </a:r>
            <a:r>
              <a:rPr lang="zh-CN" altLang="en-US" dirty="0"/>
              <a:t> </a:t>
            </a:r>
            <a:r>
              <a:rPr lang="en-US" altLang="zh-CN" dirty="0"/>
              <a:t>deployed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CMS-US</a:t>
            </a:r>
            <a:r>
              <a:rPr lang="zh-CN" altLang="en-US" dirty="0"/>
              <a:t> </a:t>
            </a:r>
            <a:r>
              <a:rPr lang="en-US" altLang="zh-CN" dirty="0"/>
              <a:t>sites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orchestrate</a:t>
            </a:r>
            <a:r>
              <a:rPr lang="zh-CN" altLang="en-US" dirty="0"/>
              <a:t> </a:t>
            </a:r>
            <a:r>
              <a:rPr lang="en-US" altLang="zh-CN" dirty="0"/>
              <a:t>100Gbps</a:t>
            </a:r>
            <a:r>
              <a:rPr lang="zh-CN" altLang="en-US" dirty="0"/>
              <a:t> </a:t>
            </a:r>
            <a:r>
              <a:rPr lang="en-US" altLang="zh-CN" dirty="0"/>
              <a:t>workflows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altLang="zh-CN" b="1" dirty="0"/>
              <a:t>Question</a:t>
            </a:r>
          </a:p>
          <a:p>
            <a:r>
              <a:rPr lang="en-US" altLang="zh-CN" dirty="0"/>
              <a:t>Mercator</a:t>
            </a:r>
            <a:r>
              <a:rPr lang="zh-CN" altLang="en-US" dirty="0"/>
              <a:t> </a:t>
            </a:r>
            <a:r>
              <a:rPr lang="en-US" altLang="zh-CN" dirty="0"/>
              <a:t>assumes</a:t>
            </a:r>
            <a:r>
              <a:rPr lang="zh-CN" altLang="en-US" dirty="0"/>
              <a:t> </a:t>
            </a:r>
            <a:r>
              <a:rPr lang="en-US" altLang="zh-CN" dirty="0"/>
              <a:t>routes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given.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routes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poor</a:t>
            </a:r>
            <a:r>
              <a:rPr lang="zh-CN" altLang="en-US" dirty="0"/>
              <a:t> </a:t>
            </a:r>
            <a:r>
              <a:rPr lang="en-US" altLang="zh-CN" dirty="0"/>
              <a:t>performance?</a:t>
            </a:r>
          </a:p>
          <a:p>
            <a:pPr lvl="1"/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try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intradomain</a:t>
            </a:r>
            <a:r>
              <a:rPr lang="zh-CN" altLang="en-US" dirty="0"/>
              <a:t> </a:t>
            </a:r>
            <a:r>
              <a:rPr lang="en-US" altLang="zh-CN" dirty="0"/>
              <a:t>routes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segment</a:t>
            </a:r>
            <a:r>
              <a:rPr lang="zh-CN" altLang="en-US" dirty="0"/>
              <a:t> </a:t>
            </a:r>
            <a:r>
              <a:rPr lang="en-US" altLang="zh-CN" dirty="0"/>
              <a:t>routing,</a:t>
            </a:r>
            <a:r>
              <a:rPr lang="zh-CN" altLang="en-US" dirty="0"/>
              <a:t> </a:t>
            </a:r>
            <a:r>
              <a:rPr lang="en-US" altLang="zh-CN" dirty="0"/>
              <a:t>SDN,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</a:p>
          <a:p>
            <a:pPr lvl="1"/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interdomain</a:t>
            </a:r>
            <a:r>
              <a:rPr lang="zh-CN" altLang="en-US" dirty="0"/>
              <a:t> </a:t>
            </a:r>
            <a:r>
              <a:rPr lang="en-US" altLang="zh-CN" dirty="0"/>
              <a:t>routes?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56FF-F343-054E-88D6-31B7B6F785D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52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0F8C1-7962-404D-8B6C-1A12F9D15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Roadmap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09E77-BF38-404A-B014-94305D030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(in)efficient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interfaces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be?</a:t>
            </a:r>
          </a:p>
          <a:p>
            <a:pPr lvl="1"/>
            <a:r>
              <a:rPr lang="en-US" altLang="zh-CN" dirty="0" err="1"/>
              <a:t>BoxOpt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optimizing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dark</a:t>
            </a:r>
            <a:r>
              <a:rPr lang="zh-CN" altLang="en-US" dirty="0"/>
              <a:t> </a:t>
            </a:r>
            <a:r>
              <a:rPr lang="en-US" altLang="zh-CN" dirty="0"/>
              <a:t>[AAAI-19]</a:t>
            </a:r>
            <a:r>
              <a:rPr lang="zh-CN" altLang="en-US" dirty="0"/>
              <a:t> </a:t>
            </a:r>
            <a:r>
              <a:rPr lang="en-US" altLang="zh-CN" dirty="0"/>
              <a:t>[TON-21]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redesign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interfaces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let</a:t>
            </a:r>
            <a:r>
              <a:rPr lang="zh-CN" altLang="en-US" dirty="0"/>
              <a:t> </a:t>
            </a:r>
            <a:r>
              <a:rPr lang="en-US" altLang="zh-CN" dirty="0"/>
              <a:t>applications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utilize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resources</a:t>
            </a:r>
            <a:r>
              <a:rPr lang="zh-CN" altLang="en-US" dirty="0"/>
              <a:t> </a:t>
            </a:r>
            <a:r>
              <a:rPr lang="en-US" altLang="zh-CN" dirty="0"/>
              <a:t>w/o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repeatedly</a:t>
            </a:r>
            <a:r>
              <a:rPr lang="zh-CN" altLang="en-US" dirty="0"/>
              <a:t> </a:t>
            </a:r>
            <a:r>
              <a:rPr lang="en-US" altLang="zh-CN" dirty="0"/>
              <a:t>try-and-error?</a:t>
            </a:r>
          </a:p>
          <a:p>
            <a:pPr lvl="1"/>
            <a:r>
              <a:rPr lang="en-US" altLang="zh-CN" dirty="0"/>
              <a:t>Mercator:</a:t>
            </a:r>
            <a:r>
              <a:rPr lang="zh-CN" altLang="en-US" dirty="0"/>
              <a:t> </a:t>
            </a:r>
            <a:r>
              <a:rPr lang="en-US" altLang="zh-CN" dirty="0"/>
              <a:t>multi-domain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orchestration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linear-inequality</a:t>
            </a:r>
            <a:r>
              <a:rPr lang="zh-CN" altLang="en-US" dirty="0"/>
              <a:t> </a:t>
            </a:r>
            <a:r>
              <a:rPr lang="en-US" altLang="zh-CN" dirty="0"/>
              <a:t>abstraction</a:t>
            </a:r>
            <a:r>
              <a:rPr lang="zh-CN" altLang="en-US" dirty="0"/>
              <a:t> </a:t>
            </a:r>
            <a:r>
              <a:rPr lang="en-US" altLang="zh-CN" dirty="0"/>
              <a:t>[SC-18]</a:t>
            </a:r>
            <a:r>
              <a:rPr lang="zh-CN" altLang="en-US" dirty="0"/>
              <a:t> </a:t>
            </a:r>
            <a:r>
              <a:rPr lang="en-US" altLang="zh-CN" dirty="0"/>
              <a:t>[JSAC-19]</a:t>
            </a:r>
            <a:r>
              <a:rPr lang="zh-CN" altLang="en-US" dirty="0"/>
              <a:t> 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redesign</a:t>
            </a:r>
            <a:r>
              <a:rPr lang="zh-CN" altLang="en-US" dirty="0"/>
              <a:t> </a:t>
            </a:r>
            <a:r>
              <a:rPr lang="en-US" altLang="zh-CN" dirty="0"/>
              <a:t>interdomain</a:t>
            </a:r>
            <a:r>
              <a:rPr lang="zh-CN" altLang="en-US" dirty="0"/>
              <a:t> </a:t>
            </a:r>
            <a:r>
              <a:rPr lang="en-US" altLang="zh-CN" dirty="0"/>
              <a:t>routing</a:t>
            </a:r>
            <a:r>
              <a:rPr lang="zh-CN" altLang="en-US" dirty="0"/>
              <a:t> </a:t>
            </a:r>
            <a:r>
              <a:rPr lang="en-US" altLang="zh-CN" dirty="0"/>
              <a:t>interfaces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let</a:t>
            </a:r>
            <a:r>
              <a:rPr lang="zh-CN" altLang="en-US" dirty="0"/>
              <a:t> </a:t>
            </a:r>
            <a:r>
              <a:rPr lang="en-US" altLang="zh-CN" dirty="0"/>
              <a:t>applications</a:t>
            </a:r>
            <a:r>
              <a:rPr lang="zh-CN" altLang="en-US" dirty="0"/>
              <a:t> </a:t>
            </a:r>
            <a:r>
              <a:rPr lang="en-US" altLang="zh-CN" dirty="0"/>
              <a:t>flexibly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interdomain</a:t>
            </a:r>
            <a:r>
              <a:rPr lang="zh-CN" altLang="en-US" dirty="0"/>
              <a:t> </a:t>
            </a:r>
            <a:r>
              <a:rPr lang="en-US" altLang="zh-CN" dirty="0"/>
              <a:t>routes?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SDI: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software-defined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internetworking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[INFOCOM-20]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[INFOCOM-21]</a:t>
            </a:r>
            <a:endParaRPr lang="en-US" altLang="zh-CN" dirty="0"/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44A14-640F-204B-9BE7-30B6455F0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41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365E-4B1C-3B44-AF64-FE07592C4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Model:</a:t>
            </a:r>
            <a:r>
              <a:rPr lang="zh-CN" altLang="en-US" dirty="0"/>
              <a:t> </a:t>
            </a:r>
            <a:r>
              <a:rPr lang="en-US" altLang="zh-CN" dirty="0"/>
              <a:t>Abstract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Switch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4F048-CD78-6B4C-84C4-A7CD1F35F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99888" cy="4351338"/>
          </a:xfrm>
        </p:spPr>
        <p:txBody>
          <a:bodyPr>
            <a:normAutofit/>
          </a:bodyPr>
          <a:lstStyle/>
          <a:p>
            <a:r>
              <a:rPr lang="en-US" sz="2000" dirty="0"/>
              <a:t>Single</a:t>
            </a:r>
            <a:r>
              <a:rPr lang="zh-CN" altLang="en-US" sz="2000" dirty="0"/>
              <a:t> </a:t>
            </a:r>
            <a:r>
              <a:rPr lang="en-US" altLang="zh-CN" sz="2000" dirty="0"/>
              <a:t>domain</a:t>
            </a:r>
            <a:r>
              <a:rPr lang="zh-CN" altLang="en-US" sz="2000" dirty="0"/>
              <a:t> </a:t>
            </a:r>
            <a:r>
              <a:rPr lang="en-US" altLang="zh-CN" sz="2000" dirty="0"/>
              <a:t>SDN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very</a:t>
            </a:r>
            <a:r>
              <a:rPr lang="zh-CN" altLang="en-US" sz="2000" dirty="0"/>
              <a:t> </a:t>
            </a:r>
            <a:r>
              <a:rPr lang="en-US" altLang="zh-CN" sz="2000" dirty="0"/>
              <a:t>well</a:t>
            </a:r>
            <a:r>
              <a:rPr lang="zh-CN" altLang="en-US" sz="2000" dirty="0"/>
              <a:t> </a:t>
            </a:r>
            <a:r>
              <a:rPr lang="en-US" altLang="zh-CN" sz="2000" dirty="0"/>
              <a:t>understood,</a:t>
            </a:r>
            <a:r>
              <a:rPr lang="zh-CN" altLang="en-US" sz="2000" dirty="0"/>
              <a:t> </a:t>
            </a:r>
            <a:r>
              <a:rPr lang="en-US" altLang="zh-CN" sz="2000" dirty="0"/>
              <a:t>SDI</a:t>
            </a:r>
            <a:r>
              <a:rPr lang="zh-CN" altLang="en-US" sz="2000" dirty="0"/>
              <a:t> </a:t>
            </a:r>
            <a:r>
              <a:rPr lang="en-US" altLang="zh-CN" sz="2000" dirty="0"/>
              <a:t>aims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achieve</a:t>
            </a:r>
            <a:r>
              <a:rPr lang="zh-CN" altLang="en-US" sz="2000" dirty="0"/>
              <a:t> </a:t>
            </a:r>
            <a:r>
              <a:rPr lang="en-US" altLang="zh-CN" sz="2000" dirty="0"/>
              <a:t>similar</a:t>
            </a:r>
            <a:r>
              <a:rPr lang="zh-CN" altLang="en-US" sz="2000" dirty="0"/>
              <a:t> </a:t>
            </a:r>
            <a:r>
              <a:rPr lang="en-US" altLang="zh-CN" sz="2000" dirty="0"/>
              <a:t>things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interdomain</a:t>
            </a:r>
            <a:r>
              <a:rPr lang="zh-CN" altLang="en-US" sz="2000" dirty="0"/>
              <a:t> </a:t>
            </a:r>
            <a:r>
              <a:rPr lang="en-US" altLang="zh-CN" sz="2000" dirty="0"/>
              <a:t>setting</a:t>
            </a:r>
          </a:p>
          <a:p>
            <a:pPr lvl="1"/>
            <a:r>
              <a:rPr lang="en-US" altLang="zh-CN" sz="2000" dirty="0"/>
              <a:t>Each</a:t>
            </a:r>
            <a:r>
              <a:rPr lang="zh-CN" altLang="en-US" sz="2000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abstracted</a:t>
            </a:r>
            <a:r>
              <a:rPr lang="zh-CN" altLang="en-US" sz="2000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virtual</a:t>
            </a:r>
            <a:r>
              <a:rPr lang="zh-CN" altLang="en-US" sz="2000" dirty="0"/>
              <a:t> </a:t>
            </a:r>
            <a:r>
              <a:rPr lang="en-US" altLang="zh-CN" sz="2000" dirty="0"/>
              <a:t>switch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pipeline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match-action</a:t>
            </a:r>
            <a:r>
              <a:rPr lang="zh-CN" altLang="en-US" sz="2000" dirty="0"/>
              <a:t> </a:t>
            </a:r>
            <a:r>
              <a:rPr lang="en-US" altLang="zh-CN" sz="2000" dirty="0"/>
              <a:t>tables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path-ports</a:t>
            </a:r>
            <a:r>
              <a:rPr lang="zh-CN" altLang="en-US" sz="2000" dirty="0"/>
              <a:t> </a:t>
            </a:r>
            <a:r>
              <a:rPr lang="en-US" altLang="zh-CN" sz="2000" dirty="0"/>
              <a:t>(i.e.,</a:t>
            </a:r>
            <a:r>
              <a:rPr lang="zh-CN" altLang="en-US" sz="2000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paths)</a:t>
            </a:r>
          </a:p>
          <a:p>
            <a:pPr marL="0" indent="0">
              <a:buNone/>
            </a:pPr>
            <a:endParaRPr lang="en-US" altLang="zh-CN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5DD62-4194-D647-8AFA-CB64845DA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4885-6E8B-E346-A9F5-7CD58493738F}" type="slidenum">
              <a:rPr lang="en-US" smtClean="0"/>
              <a:t>34</a:t>
            </a:fld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939F444-5DFC-B241-AF38-DDB7DDDFE321}"/>
              </a:ext>
            </a:extLst>
          </p:cNvPr>
          <p:cNvGrpSpPr/>
          <p:nvPr/>
        </p:nvGrpSpPr>
        <p:grpSpPr>
          <a:xfrm>
            <a:off x="1759215" y="4878020"/>
            <a:ext cx="3550884" cy="1646452"/>
            <a:chOff x="2210999" y="4465950"/>
            <a:chExt cx="2647621" cy="12175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F48ECB0-B831-A24D-B885-4E5B9A165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10999" y="4883858"/>
              <a:ext cx="452817" cy="30685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475B984-B498-1043-9721-BF842FBA4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60858" y="4465950"/>
              <a:ext cx="452817" cy="30685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B3173AE-2072-D149-BDF7-DFEFF18F2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46820" y="5376604"/>
              <a:ext cx="452817" cy="30685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0D617BE-0607-9344-BD51-CE1E01916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66530" y="4883858"/>
              <a:ext cx="452817" cy="306854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0384167-3D2B-9545-AC09-0E9870A59D15}"/>
                </a:ext>
              </a:extLst>
            </p:cNvPr>
            <p:cNvCxnSpPr>
              <a:cxnSpLocks/>
            </p:cNvCxnSpPr>
            <p:nvPr/>
          </p:nvCxnSpPr>
          <p:spPr>
            <a:xfrm>
              <a:off x="2554501" y="5139476"/>
              <a:ext cx="399393" cy="39055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BBF7058-D273-044E-B9D3-C911F7A3E980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V="1">
              <a:off x="2554500" y="4619378"/>
              <a:ext cx="506357" cy="2883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EC1AD45-DAC1-EE47-9236-B6720F474F64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3513675" y="4619378"/>
              <a:ext cx="359820" cy="2883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C3FC5ED-0ADE-5040-BDB0-CD06AD25BDCB}"/>
                </a:ext>
              </a:extLst>
            </p:cNvPr>
            <p:cNvCxnSpPr>
              <a:cxnSpLocks/>
              <a:stCxn id="7" idx="3"/>
              <a:endCxn id="8" idx="2"/>
            </p:cNvCxnSpPr>
            <p:nvPr/>
          </p:nvCxnSpPr>
          <p:spPr>
            <a:xfrm flipV="1">
              <a:off x="3299637" y="5190712"/>
              <a:ext cx="693303" cy="33931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C60C54C-555C-594B-9CFC-787473B32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05803" y="4487311"/>
              <a:ext cx="452817" cy="306854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95451A5-F689-5548-97EB-B3ECD782A9EB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3487424" y="4575143"/>
              <a:ext cx="918379" cy="6559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9C20022-94B4-5048-BC37-219805EAD865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4219347" y="4704471"/>
              <a:ext cx="280224" cy="33281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" name="Rectangle 193">
            <a:extLst>
              <a:ext uri="{FF2B5EF4-FFF2-40B4-BE49-F238E27FC236}">
                <a16:creationId xmlns:a16="http://schemas.microsoft.com/office/drawing/2014/main" id="{DE869921-0002-7244-B8E4-A0A91D67C0A5}"/>
              </a:ext>
            </a:extLst>
          </p:cNvPr>
          <p:cNvSpPr/>
          <p:nvPr/>
        </p:nvSpPr>
        <p:spPr>
          <a:xfrm>
            <a:off x="1960932" y="6523238"/>
            <a:ext cx="2486672" cy="437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Single</a:t>
            </a:r>
            <a:r>
              <a:rPr lang="zh-CN" altLang="en-US" b="1" dirty="0"/>
              <a:t> </a:t>
            </a:r>
            <a:r>
              <a:rPr lang="en-US" altLang="zh-CN" b="1" dirty="0"/>
              <a:t>domain</a:t>
            </a:r>
            <a:r>
              <a:rPr lang="zh-CN" altLang="en-US" b="1" dirty="0"/>
              <a:t> </a:t>
            </a:r>
            <a:r>
              <a:rPr lang="en-US" altLang="zh-CN" b="1" dirty="0"/>
              <a:t>SDN</a:t>
            </a:r>
            <a:r>
              <a:rPr lang="zh-CN" altLang="en-US" b="1" dirty="0"/>
              <a:t> </a:t>
            </a:r>
            <a:endParaRPr lang="en-US" dirty="0"/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6A20DCF3-1E03-4243-B0E8-BF58DA2B652B}"/>
              </a:ext>
            </a:extLst>
          </p:cNvPr>
          <p:cNvGrpSpPr/>
          <p:nvPr/>
        </p:nvGrpSpPr>
        <p:grpSpPr>
          <a:xfrm>
            <a:off x="2262052" y="2938833"/>
            <a:ext cx="3619827" cy="1455314"/>
            <a:chOff x="6544741" y="2195121"/>
            <a:chExt cx="3420268" cy="1174634"/>
          </a:xfrm>
        </p:grpSpPr>
        <p:sp>
          <p:nvSpPr>
            <p:cNvPr id="228" name="Rectangular Callout 227">
              <a:extLst>
                <a:ext uri="{FF2B5EF4-FFF2-40B4-BE49-F238E27FC236}">
                  <a16:creationId xmlns:a16="http://schemas.microsoft.com/office/drawing/2014/main" id="{6C4AFD0B-9E8C-6C42-A35B-C5BD64868BEE}"/>
                </a:ext>
              </a:extLst>
            </p:cNvPr>
            <p:cNvSpPr/>
            <p:nvPr/>
          </p:nvSpPr>
          <p:spPr>
            <a:xfrm>
              <a:off x="7490784" y="2390698"/>
              <a:ext cx="1964426" cy="979057"/>
            </a:xfrm>
            <a:prstGeom prst="wedgeRectCallout">
              <a:avLst>
                <a:gd name="adj1" fmla="val -44430"/>
                <a:gd name="adj2" fmla="val 94478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2235989E-2397-E642-A309-E17D53C0BB9E}"/>
                </a:ext>
              </a:extLst>
            </p:cNvPr>
            <p:cNvGrpSpPr/>
            <p:nvPr/>
          </p:nvGrpSpPr>
          <p:grpSpPr>
            <a:xfrm>
              <a:off x="6544741" y="2195121"/>
              <a:ext cx="3420268" cy="1085776"/>
              <a:chOff x="5496957" y="2010516"/>
              <a:chExt cx="3420268" cy="1085777"/>
            </a:xfrm>
          </p:grpSpPr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D0ECC6DB-BD14-9D49-A895-FDEFAE0AF441}"/>
                  </a:ext>
                </a:extLst>
              </p:cNvPr>
              <p:cNvSpPr/>
              <p:nvPr/>
            </p:nvSpPr>
            <p:spPr>
              <a:xfrm>
                <a:off x="8159426" y="2343314"/>
                <a:ext cx="751083" cy="27599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dirty="0">
                    <a:solidFill>
                      <a:schemeClr val="tx1"/>
                    </a:solidFill>
                  </a:rPr>
                  <a:t>Port</a:t>
                </a:r>
                <a:r>
                  <a:rPr lang="zh-CN" alt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400" b="1" dirty="0">
                    <a:solidFill>
                      <a:schemeClr val="tx1"/>
                    </a:solidFill>
                  </a:rPr>
                  <a:t>1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C822CC35-D0FC-3B45-BBCE-066F159AAB2C}"/>
                  </a:ext>
                </a:extLst>
              </p:cNvPr>
              <p:cNvSpPr/>
              <p:nvPr/>
            </p:nvSpPr>
            <p:spPr>
              <a:xfrm>
                <a:off x="8158276" y="2820180"/>
                <a:ext cx="758949" cy="26353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dirty="0">
                    <a:solidFill>
                      <a:schemeClr val="tx1"/>
                    </a:solidFill>
                  </a:rPr>
                  <a:t>Port</a:t>
                </a:r>
                <a:r>
                  <a:rPr lang="zh-CN" alt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400" b="1" dirty="0">
                    <a:solidFill>
                      <a:schemeClr val="tx1"/>
                    </a:solidFill>
                  </a:rPr>
                  <a:t>2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35" name="Straight Arrow Connector 234">
                <a:extLst>
                  <a:ext uri="{FF2B5EF4-FFF2-40B4-BE49-F238E27FC236}">
                    <a16:creationId xmlns:a16="http://schemas.microsoft.com/office/drawing/2014/main" id="{EEC5938A-C717-4942-8E59-697E01A2A9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4047" y="2689401"/>
                <a:ext cx="747205" cy="442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9FD40D31-1425-ED42-9BB7-22C1DC2C43CE}"/>
                  </a:ext>
                </a:extLst>
              </p:cNvPr>
              <p:cNvSpPr txBox="1"/>
              <p:nvPr/>
            </p:nvSpPr>
            <p:spPr>
              <a:xfrm>
                <a:off x="5496957" y="2443725"/>
                <a:ext cx="1180511" cy="2905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packet</a:t>
                </a:r>
              </a:p>
            </p:txBody>
          </p:sp>
          <p:cxnSp>
            <p:nvCxnSpPr>
              <p:cNvPr id="237" name="Straight Arrow Connector 236">
                <a:extLst>
                  <a:ext uri="{FF2B5EF4-FFF2-40B4-BE49-F238E27FC236}">
                    <a16:creationId xmlns:a16="http://schemas.microsoft.com/office/drawing/2014/main" id="{36F6E043-3C4F-2947-ABF8-5FFC085C7E72}"/>
                  </a:ext>
                </a:extLst>
              </p:cNvPr>
              <p:cNvCxnSpPr>
                <a:cxnSpLocks/>
                <a:endCxn id="233" idx="1"/>
              </p:cNvCxnSpPr>
              <p:nvPr/>
            </p:nvCxnSpPr>
            <p:spPr>
              <a:xfrm>
                <a:off x="7545939" y="2481313"/>
                <a:ext cx="613486" cy="0"/>
              </a:xfrm>
              <a:prstGeom prst="straightConnector1">
                <a:avLst/>
              </a:prstGeom>
              <a:ln w="254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43EFEB29-8732-C24A-B111-EC86CD513F2E}"/>
                  </a:ext>
                </a:extLst>
              </p:cNvPr>
              <p:cNvGrpSpPr/>
              <p:nvPr/>
            </p:nvGrpSpPr>
            <p:grpSpPr>
              <a:xfrm>
                <a:off x="6501252" y="2256022"/>
                <a:ext cx="1155089" cy="840271"/>
                <a:chOff x="5334971" y="1068318"/>
                <a:chExt cx="1466837" cy="891540"/>
              </a:xfrm>
            </p:grpSpPr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E2C0A193-7538-1E4A-AFC9-1661A44BF44D}"/>
                    </a:ext>
                  </a:extLst>
                </p:cNvPr>
                <p:cNvSpPr/>
                <p:nvPr/>
              </p:nvSpPr>
              <p:spPr>
                <a:xfrm>
                  <a:off x="5334971" y="1068318"/>
                  <a:ext cx="1162040" cy="586741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b="1" dirty="0"/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60CC0D91-98A8-7341-B984-3C079F170D12}"/>
                    </a:ext>
                  </a:extLst>
                </p:cNvPr>
                <p:cNvSpPr/>
                <p:nvPr/>
              </p:nvSpPr>
              <p:spPr>
                <a:xfrm>
                  <a:off x="5487369" y="1220717"/>
                  <a:ext cx="1162040" cy="586741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b="1" dirty="0"/>
                </a:p>
              </p:txBody>
            </p:sp>
            <p:sp>
              <p:nvSpPr>
                <p:cNvPr id="245" name="Rectangle 244">
                  <a:extLst>
                    <a:ext uri="{FF2B5EF4-FFF2-40B4-BE49-F238E27FC236}">
                      <a16:creationId xmlns:a16="http://schemas.microsoft.com/office/drawing/2014/main" id="{24DCD3E7-B449-3544-AF12-2B0D38DA680D}"/>
                    </a:ext>
                  </a:extLst>
                </p:cNvPr>
                <p:cNvSpPr/>
                <p:nvPr/>
              </p:nvSpPr>
              <p:spPr>
                <a:xfrm>
                  <a:off x="5639769" y="1373116"/>
                  <a:ext cx="1162039" cy="586742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/>
                    <a:t>Mat</a:t>
                  </a:r>
                  <a:r>
                    <a:rPr lang="en-US" altLang="zh-CN" sz="1600" b="1" dirty="0"/>
                    <a:t>ch</a:t>
                  </a:r>
                </a:p>
                <a:p>
                  <a:pPr algn="ctr"/>
                  <a:r>
                    <a:rPr lang="en-US" altLang="zh-CN" sz="1600" b="1" dirty="0"/>
                    <a:t>Action</a:t>
                  </a:r>
                  <a:endParaRPr lang="en-US" sz="1400" b="1" dirty="0"/>
                </a:p>
              </p:txBody>
            </p:sp>
          </p:grpSp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D7C90B7E-CF4E-9247-8FCC-69FD2E7D7048}"/>
                  </a:ext>
                </a:extLst>
              </p:cNvPr>
              <p:cNvSpPr txBox="1"/>
              <p:nvPr/>
            </p:nvSpPr>
            <p:spPr>
              <a:xfrm>
                <a:off x="7590298" y="2010516"/>
                <a:ext cx="1847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1200" b="1" dirty="0"/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1A2BA236-2D64-9745-AA1E-E54F8A3CC93F}"/>
                  </a:ext>
                </a:extLst>
              </p:cNvPr>
              <p:cNvSpPr txBox="1"/>
              <p:nvPr/>
            </p:nvSpPr>
            <p:spPr>
              <a:xfrm>
                <a:off x="7639274" y="2666105"/>
                <a:ext cx="1847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1200" b="1" dirty="0"/>
              </a:p>
            </p:txBody>
          </p:sp>
          <p:cxnSp>
            <p:nvCxnSpPr>
              <p:cNvPr id="241" name="Straight Arrow Connector 240">
                <a:extLst>
                  <a:ext uri="{FF2B5EF4-FFF2-40B4-BE49-F238E27FC236}">
                    <a16:creationId xmlns:a16="http://schemas.microsoft.com/office/drawing/2014/main" id="{282173AB-AAB9-E544-8ABA-3834FE7B30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69048" y="2955793"/>
                <a:ext cx="489228" cy="0"/>
              </a:xfrm>
              <a:prstGeom prst="straightConnector1">
                <a:avLst/>
              </a:prstGeom>
              <a:ln w="254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D6DB61-B983-D948-9021-9BC02702E647}"/>
              </a:ext>
            </a:extLst>
          </p:cNvPr>
          <p:cNvGrpSpPr/>
          <p:nvPr/>
        </p:nvGrpSpPr>
        <p:grpSpPr>
          <a:xfrm>
            <a:off x="6653015" y="3105293"/>
            <a:ext cx="3906417" cy="1364703"/>
            <a:chOff x="6434385" y="1365705"/>
            <a:chExt cx="3906417" cy="1364703"/>
          </a:xfrm>
        </p:grpSpPr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DA2245DC-C889-264C-9F14-D588582E9D3B}"/>
                </a:ext>
              </a:extLst>
            </p:cNvPr>
            <p:cNvGrpSpPr/>
            <p:nvPr/>
          </p:nvGrpSpPr>
          <p:grpSpPr>
            <a:xfrm>
              <a:off x="6434385" y="1365705"/>
              <a:ext cx="3906417" cy="1364703"/>
              <a:chOff x="6657391" y="2348962"/>
              <a:chExt cx="3906417" cy="1364703"/>
            </a:xfrm>
          </p:grpSpPr>
          <p:sp>
            <p:nvSpPr>
              <p:cNvPr id="195" name="Rectangular Callout 194">
                <a:extLst>
                  <a:ext uri="{FF2B5EF4-FFF2-40B4-BE49-F238E27FC236}">
                    <a16:creationId xmlns:a16="http://schemas.microsoft.com/office/drawing/2014/main" id="{D7B85826-6B04-B246-9023-00DD3953720F}"/>
                  </a:ext>
                </a:extLst>
              </p:cNvPr>
              <p:cNvSpPr/>
              <p:nvPr/>
            </p:nvSpPr>
            <p:spPr>
              <a:xfrm>
                <a:off x="7484154" y="2348962"/>
                <a:ext cx="2679622" cy="1354479"/>
              </a:xfrm>
              <a:prstGeom prst="wedgeRectCallout">
                <a:avLst>
                  <a:gd name="adj1" fmla="val -49432"/>
                  <a:gd name="adj2" fmla="val 75989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97C153F9-B10B-BB45-8F01-AE8823DC0D94}"/>
                  </a:ext>
                </a:extLst>
              </p:cNvPr>
              <p:cNvGrpSpPr/>
              <p:nvPr/>
            </p:nvGrpSpPr>
            <p:grpSpPr>
              <a:xfrm>
                <a:off x="6657391" y="2440627"/>
                <a:ext cx="3906417" cy="1273038"/>
                <a:chOff x="6204875" y="2298867"/>
                <a:chExt cx="3906417" cy="1273038"/>
              </a:xfrm>
            </p:grpSpPr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2CA1C22E-7EA1-B348-AA88-92AE4D67AA94}"/>
                    </a:ext>
                  </a:extLst>
                </p:cNvPr>
                <p:cNvGrpSpPr/>
                <p:nvPr/>
              </p:nvGrpSpPr>
              <p:grpSpPr>
                <a:xfrm>
                  <a:off x="6204875" y="2298867"/>
                  <a:ext cx="3906417" cy="840271"/>
                  <a:chOff x="5609607" y="2256022"/>
                  <a:chExt cx="3906417" cy="840271"/>
                </a:xfrm>
              </p:grpSpPr>
              <p:sp>
                <p:nvSpPr>
                  <p:cNvPr id="147" name="Rectangle 146">
                    <a:extLst>
                      <a:ext uri="{FF2B5EF4-FFF2-40B4-BE49-F238E27FC236}">
                        <a16:creationId xmlns:a16="http://schemas.microsoft.com/office/drawing/2014/main" id="{BFC9A192-EC79-D04D-B0EA-B8937C1328DD}"/>
                      </a:ext>
                    </a:extLst>
                  </p:cNvPr>
                  <p:cNvSpPr/>
                  <p:nvPr/>
                </p:nvSpPr>
                <p:spPr>
                  <a:xfrm>
                    <a:off x="8758226" y="2350412"/>
                    <a:ext cx="751083" cy="275997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400" b="1" dirty="0">
                        <a:solidFill>
                          <a:schemeClr val="tx1"/>
                        </a:solidFill>
                      </a:rPr>
                      <a:t>[A,</a:t>
                    </a:r>
                    <a:r>
                      <a:rPr lang="zh-CN" altLang="en-US" sz="1400" b="1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altLang="zh-CN" sz="1400" b="1" dirty="0">
                        <a:solidFill>
                          <a:schemeClr val="tx1"/>
                        </a:solidFill>
                      </a:rPr>
                      <a:t>B,</a:t>
                    </a:r>
                    <a:r>
                      <a:rPr lang="zh-CN" altLang="en-US" sz="1400" b="1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altLang="zh-CN" sz="1400" b="1" dirty="0">
                        <a:solidFill>
                          <a:schemeClr val="tx1"/>
                        </a:solidFill>
                      </a:rPr>
                      <a:t>D]</a:t>
                    </a:r>
                    <a:endParaRPr lang="en-US" sz="14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8" name="Rectangle 147">
                    <a:extLst>
                      <a:ext uri="{FF2B5EF4-FFF2-40B4-BE49-F238E27FC236}">
                        <a16:creationId xmlns:a16="http://schemas.microsoft.com/office/drawing/2014/main" id="{FDEF9C5E-9C74-4F4E-ADF7-8E63EA365C38}"/>
                      </a:ext>
                    </a:extLst>
                  </p:cNvPr>
                  <p:cNvSpPr/>
                  <p:nvPr/>
                </p:nvSpPr>
                <p:spPr>
                  <a:xfrm>
                    <a:off x="8757076" y="2827277"/>
                    <a:ext cx="758948" cy="263533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400" b="1" dirty="0">
                        <a:solidFill>
                          <a:schemeClr val="tx1"/>
                        </a:solidFill>
                      </a:rPr>
                      <a:t>[B,</a:t>
                    </a:r>
                    <a:r>
                      <a:rPr lang="zh-CN" altLang="en-US" sz="1400" b="1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altLang="zh-CN" sz="1400" b="1" dirty="0">
                        <a:solidFill>
                          <a:schemeClr val="tx1"/>
                        </a:solidFill>
                      </a:rPr>
                      <a:t>D]</a:t>
                    </a:r>
                    <a:endParaRPr lang="en-US" sz="1400" b="1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150" name="Straight Arrow Connector 149">
                    <a:extLst>
                      <a:ext uri="{FF2B5EF4-FFF2-40B4-BE49-F238E27FC236}">
                        <a16:creationId xmlns:a16="http://schemas.microsoft.com/office/drawing/2014/main" id="{78BDB2F6-2471-3641-97EE-30999A8D3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54047" y="2689401"/>
                    <a:ext cx="747205" cy="442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1" name="TextBox 150">
                    <a:extLst>
                      <a:ext uri="{FF2B5EF4-FFF2-40B4-BE49-F238E27FC236}">
                        <a16:creationId xmlns:a16="http://schemas.microsoft.com/office/drawing/2014/main" id="{CED45D8C-7425-DB41-8428-C4A26A4B8E61}"/>
                      </a:ext>
                    </a:extLst>
                  </p:cNvPr>
                  <p:cNvSpPr txBox="1"/>
                  <p:nvPr/>
                </p:nvSpPr>
                <p:spPr>
                  <a:xfrm>
                    <a:off x="5609607" y="2359340"/>
                    <a:ext cx="780169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b="1" dirty="0"/>
                      <a:t>packet</a:t>
                    </a:r>
                  </a:p>
                </p:txBody>
              </p:sp>
              <p:grpSp>
                <p:nvGrpSpPr>
                  <p:cNvPr id="161" name="Group 160">
                    <a:extLst>
                      <a:ext uri="{FF2B5EF4-FFF2-40B4-BE49-F238E27FC236}">
                        <a16:creationId xmlns:a16="http://schemas.microsoft.com/office/drawing/2014/main" id="{CBBBCEA1-6B95-204B-A050-68A3053C3B83}"/>
                      </a:ext>
                    </a:extLst>
                  </p:cNvPr>
                  <p:cNvGrpSpPr/>
                  <p:nvPr/>
                </p:nvGrpSpPr>
                <p:grpSpPr>
                  <a:xfrm>
                    <a:off x="6501252" y="2256022"/>
                    <a:ext cx="1155089" cy="840271"/>
                    <a:chOff x="5334971" y="1068318"/>
                    <a:chExt cx="1466837" cy="891540"/>
                  </a:xfrm>
                </p:grpSpPr>
                <p:sp>
                  <p:nvSpPr>
                    <p:cNvPr id="158" name="Rectangle 157">
                      <a:extLst>
                        <a:ext uri="{FF2B5EF4-FFF2-40B4-BE49-F238E27FC236}">
                          <a16:creationId xmlns:a16="http://schemas.microsoft.com/office/drawing/2014/main" id="{3A91FA42-0A8D-524C-96DB-F2228881A4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34971" y="1068318"/>
                      <a:ext cx="1162040" cy="586741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 b="1" dirty="0"/>
                    </a:p>
                  </p:txBody>
                </p:sp>
                <p:sp>
                  <p:nvSpPr>
                    <p:cNvPr id="159" name="Rectangle 158">
                      <a:extLst>
                        <a:ext uri="{FF2B5EF4-FFF2-40B4-BE49-F238E27FC236}">
                          <a16:creationId xmlns:a16="http://schemas.microsoft.com/office/drawing/2014/main" id="{C0292190-15FA-DF4F-9E2F-D29947ED95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87369" y="1220717"/>
                      <a:ext cx="1162040" cy="586741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 b="1" dirty="0"/>
                    </a:p>
                  </p:txBody>
                </p:sp>
                <p:sp>
                  <p:nvSpPr>
                    <p:cNvPr id="160" name="Rectangle 159">
                      <a:extLst>
                        <a:ext uri="{FF2B5EF4-FFF2-40B4-BE49-F238E27FC236}">
                          <a16:creationId xmlns:a16="http://schemas.microsoft.com/office/drawing/2014/main" id="{9C175657-59AF-2041-B2D8-BDEAAD0ED2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39769" y="1373116"/>
                      <a:ext cx="1162039" cy="586742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b="1" dirty="0"/>
                        <a:t>Mat</a:t>
                      </a:r>
                      <a:r>
                        <a:rPr lang="en-US" altLang="zh-CN" sz="1600" b="1" dirty="0"/>
                        <a:t>ch</a:t>
                      </a:r>
                    </a:p>
                    <a:p>
                      <a:pPr algn="ctr"/>
                      <a:r>
                        <a:rPr lang="en-US" altLang="zh-CN" sz="1600" b="1" dirty="0"/>
                        <a:t>Action</a:t>
                      </a:r>
                      <a:endParaRPr lang="en-US" sz="1600" b="1" dirty="0"/>
                    </a:p>
                  </p:txBody>
                </p:sp>
              </p:grpSp>
              <p:cxnSp>
                <p:nvCxnSpPr>
                  <p:cNvPr id="169" name="Straight Arrow Connector 168">
                    <a:extLst>
                      <a:ext uri="{FF2B5EF4-FFF2-40B4-BE49-F238E27FC236}">
                        <a16:creationId xmlns:a16="http://schemas.microsoft.com/office/drawing/2014/main" id="{A9DABAFD-F983-9544-A18F-93D8DC633D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669048" y="2955794"/>
                    <a:ext cx="1084613" cy="0"/>
                  </a:xfrm>
                  <a:prstGeom prst="straightConnector1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D4E96E07-DB6D-CC43-A22F-B2FC08FD823D}"/>
                    </a:ext>
                  </a:extLst>
                </p:cNvPr>
                <p:cNvSpPr txBox="1"/>
                <p:nvPr/>
              </p:nvSpPr>
              <p:spPr>
                <a:xfrm>
                  <a:off x="7012139" y="3108921"/>
                  <a:ext cx="150783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b="1" dirty="0">
                      <a:solidFill>
                        <a:schemeClr val="bg1"/>
                      </a:solidFill>
                    </a:rPr>
                    <a:t>Pipeline</a:t>
                  </a:r>
                  <a:r>
                    <a:rPr lang="zh-CN" altLang="en-US" sz="1200" b="1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zh-CN" sz="1200" b="1" dirty="0">
                      <a:solidFill>
                        <a:schemeClr val="bg1"/>
                      </a:solidFill>
                    </a:rPr>
                    <a:t>of</a:t>
                  </a:r>
                  <a:r>
                    <a:rPr lang="zh-CN" altLang="en-US" sz="1200" b="1" dirty="0">
                      <a:solidFill>
                        <a:schemeClr val="bg1"/>
                      </a:solidFill>
                    </a:rPr>
                    <a:t> </a:t>
                  </a:r>
                  <a:endParaRPr lang="en-US" altLang="zh-CN" sz="1200" b="1" dirty="0">
                    <a:solidFill>
                      <a:schemeClr val="bg1"/>
                    </a:solidFill>
                  </a:endParaRPr>
                </a:p>
                <a:p>
                  <a:pPr algn="ctr"/>
                  <a:r>
                    <a:rPr lang="en-US" altLang="zh-CN" sz="1200" b="1" dirty="0">
                      <a:solidFill>
                        <a:schemeClr val="bg1"/>
                      </a:solidFill>
                    </a:rPr>
                    <a:t>match-action</a:t>
                  </a:r>
                  <a:r>
                    <a:rPr lang="zh-CN" altLang="en-US" sz="1200" b="1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zh-CN" sz="1200" b="1" dirty="0">
                      <a:solidFill>
                        <a:schemeClr val="bg1"/>
                      </a:solidFill>
                    </a:rPr>
                    <a:t>tables</a:t>
                  </a:r>
                  <a:endParaRPr 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139EC554-064F-BA44-9FBE-C790FAB46ABD}"/>
                    </a:ext>
                  </a:extLst>
                </p:cNvPr>
                <p:cNvSpPr txBox="1"/>
                <p:nvPr/>
              </p:nvSpPr>
              <p:spPr>
                <a:xfrm>
                  <a:off x="8452799" y="3110240"/>
                  <a:ext cx="96814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b="1" dirty="0">
                      <a:solidFill>
                        <a:schemeClr val="bg1"/>
                      </a:solidFill>
                    </a:rPr>
                    <a:t>Flexible</a:t>
                  </a:r>
                  <a:r>
                    <a:rPr lang="zh-CN" altLang="en-US" sz="1200" b="1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zh-CN" sz="1200" b="1" dirty="0">
                      <a:solidFill>
                        <a:schemeClr val="bg1"/>
                      </a:solidFill>
                    </a:rPr>
                    <a:t>forwarding</a:t>
                  </a:r>
                  <a:endParaRPr 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ADDB1D14-3F9A-7840-9BB9-BEFCBDB5723B}"/>
                </a:ext>
              </a:extLst>
            </p:cNvPr>
            <p:cNvCxnSpPr>
              <a:cxnSpLocks/>
            </p:cNvCxnSpPr>
            <p:nvPr/>
          </p:nvCxnSpPr>
          <p:spPr>
            <a:xfrm>
              <a:off x="8361110" y="1714576"/>
              <a:ext cx="1215639" cy="604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5E06513F-B7BC-2F4A-B843-4DDB08B6FB38}"/>
                </a:ext>
              </a:extLst>
            </p:cNvPr>
            <p:cNvSpPr txBox="1"/>
            <p:nvPr/>
          </p:nvSpPr>
          <p:spPr>
            <a:xfrm>
              <a:off x="8595774" y="1447848"/>
              <a:ext cx="9122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/>
                <a:t>Port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1</a:t>
              </a:r>
              <a:endParaRPr lang="en-US" sz="1400" b="1" dirty="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4A31DDA-3BB3-3E4C-88F6-2A51AB949186}"/>
                </a:ext>
              </a:extLst>
            </p:cNvPr>
            <p:cNvSpPr txBox="1"/>
            <p:nvPr/>
          </p:nvSpPr>
          <p:spPr>
            <a:xfrm>
              <a:off x="8595774" y="1865872"/>
              <a:ext cx="9122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/>
                <a:t>Port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2</a:t>
              </a:r>
              <a:endParaRPr lang="en-US" sz="1400" b="1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C06AA7D-819E-4747-A22E-2295D096B2A0}"/>
              </a:ext>
            </a:extLst>
          </p:cNvPr>
          <p:cNvGrpSpPr/>
          <p:nvPr/>
        </p:nvGrpSpPr>
        <p:grpSpPr>
          <a:xfrm>
            <a:off x="6637098" y="5561048"/>
            <a:ext cx="4874687" cy="1359290"/>
            <a:chOff x="6531486" y="5246403"/>
            <a:chExt cx="4874687" cy="135929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7F90165-134F-0B49-825B-CD4CA2FD7CBF}"/>
                </a:ext>
              </a:extLst>
            </p:cNvPr>
            <p:cNvGrpSpPr/>
            <p:nvPr/>
          </p:nvGrpSpPr>
          <p:grpSpPr>
            <a:xfrm>
              <a:off x="6531486" y="5246403"/>
              <a:ext cx="4874687" cy="1049346"/>
              <a:chOff x="6531486" y="5246403"/>
              <a:chExt cx="4874687" cy="1049346"/>
            </a:xfrm>
          </p:grpSpPr>
          <p:grpSp>
            <p:nvGrpSpPr>
              <p:cNvPr id="213" name="Group 212">
                <a:extLst>
                  <a:ext uri="{FF2B5EF4-FFF2-40B4-BE49-F238E27FC236}">
                    <a16:creationId xmlns:a16="http://schemas.microsoft.com/office/drawing/2014/main" id="{5C32F0C2-7FFA-D643-B17D-06DE300A9BD5}"/>
                  </a:ext>
                </a:extLst>
              </p:cNvPr>
              <p:cNvGrpSpPr/>
              <p:nvPr/>
            </p:nvGrpSpPr>
            <p:grpSpPr>
              <a:xfrm>
                <a:off x="6531486" y="5246403"/>
                <a:ext cx="4874687" cy="1049346"/>
                <a:chOff x="5902601" y="5395998"/>
                <a:chExt cx="6059232" cy="1389499"/>
              </a:xfrm>
            </p:grpSpPr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EE18945F-05C7-214E-BDAA-0F580D690C18}"/>
                    </a:ext>
                  </a:extLst>
                </p:cNvPr>
                <p:cNvGrpSpPr/>
                <p:nvPr/>
              </p:nvGrpSpPr>
              <p:grpSpPr>
                <a:xfrm>
                  <a:off x="5902601" y="5395998"/>
                  <a:ext cx="4593312" cy="1389499"/>
                  <a:chOff x="5711475" y="4802739"/>
                  <a:chExt cx="5086712" cy="1792876"/>
                </a:xfrm>
              </p:grpSpPr>
              <p:grpSp>
                <p:nvGrpSpPr>
                  <p:cNvPr id="115" name="Group 114">
                    <a:extLst>
                      <a:ext uri="{FF2B5EF4-FFF2-40B4-BE49-F238E27FC236}">
                        <a16:creationId xmlns:a16="http://schemas.microsoft.com/office/drawing/2014/main" id="{D12801C4-48AA-0E4A-A4FC-5779715F162D}"/>
                      </a:ext>
                    </a:extLst>
                  </p:cNvPr>
                  <p:cNvGrpSpPr/>
                  <p:nvPr/>
                </p:nvGrpSpPr>
                <p:grpSpPr>
                  <a:xfrm>
                    <a:off x="5711475" y="4802739"/>
                    <a:ext cx="5086712" cy="1792876"/>
                    <a:chOff x="5224952" y="4365741"/>
                    <a:chExt cx="6076100" cy="2269730"/>
                  </a:xfrm>
                </p:grpSpPr>
                <p:grpSp>
                  <p:nvGrpSpPr>
                    <p:cNvPr id="105" name="Group 104">
                      <a:extLst>
                        <a:ext uri="{FF2B5EF4-FFF2-40B4-BE49-F238E27FC236}">
                          <a16:creationId xmlns:a16="http://schemas.microsoft.com/office/drawing/2014/main" id="{85BCE24C-863C-064A-86B1-9B4E0CE6F5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224952" y="4365741"/>
                      <a:ext cx="6076100" cy="2269730"/>
                      <a:chOff x="5240036" y="3667192"/>
                      <a:chExt cx="6076100" cy="2269730"/>
                    </a:xfrm>
                  </p:grpSpPr>
                  <p:grpSp>
                    <p:nvGrpSpPr>
                      <p:cNvPr id="58" name="Group 57">
                        <a:extLst>
                          <a:ext uri="{FF2B5EF4-FFF2-40B4-BE49-F238E27FC236}">
                            <a16:creationId xmlns:a16="http://schemas.microsoft.com/office/drawing/2014/main" id="{B7332C66-CED4-754F-944C-D4A2C16FF26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498704" y="3938117"/>
                        <a:ext cx="1545110" cy="1136502"/>
                        <a:chOff x="7142601" y="3532906"/>
                        <a:chExt cx="1545110" cy="1136502"/>
                      </a:xfrm>
                    </p:grpSpPr>
                    <p:pic>
                      <p:nvPicPr>
                        <p:cNvPr id="59" name="Picture 58">
                          <a:extLst>
                            <a:ext uri="{FF2B5EF4-FFF2-40B4-BE49-F238E27FC236}">
                              <a16:creationId xmlns:a16="http://schemas.microsoft.com/office/drawing/2014/main" id="{D909862A-9904-1347-B3E6-20D0A51BEF1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hq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690385" y="3532906"/>
                          <a:ext cx="452817" cy="306854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60" name="Picture 59">
                          <a:extLst>
                            <a:ext uri="{FF2B5EF4-FFF2-40B4-BE49-F238E27FC236}">
                              <a16:creationId xmlns:a16="http://schemas.microsoft.com/office/drawing/2014/main" id="{62E7451F-4AFC-5F40-B0C2-C7B3FDE0F1D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hq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142601" y="4362554"/>
                          <a:ext cx="452817" cy="306854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61" name="Picture 60">
                          <a:extLst>
                            <a:ext uri="{FF2B5EF4-FFF2-40B4-BE49-F238E27FC236}">
                              <a16:creationId xmlns:a16="http://schemas.microsoft.com/office/drawing/2014/main" id="{11A011A1-625C-7D41-959F-6AD30AFA406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hq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8234894" y="4091591"/>
                          <a:ext cx="452817" cy="306854"/>
                        </a:xfrm>
                        <a:prstGeom prst="rect">
                          <a:avLst/>
                        </a:prstGeom>
                      </p:spPr>
                    </p:pic>
                    <p:cxnSp>
                      <p:nvCxnSpPr>
                        <p:cNvPr id="64" name="Straight Connector 63">
                          <a:extLst>
                            <a:ext uri="{FF2B5EF4-FFF2-40B4-BE49-F238E27FC236}">
                              <a16:creationId xmlns:a16="http://schemas.microsoft.com/office/drawing/2014/main" id="{C7F12EB8-697C-B44F-830F-AE9D4D9E7DFE}"/>
                            </a:ext>
                          </a:extLst>
                        </p:cNvPr>
                        <p:cNvCxnSpPr>
                          <a:cxnSpLocks/>
                          <a:endCxn id="59" idx="3"/>
                        </p:cNvCxnSpPr>
                        <p:nvPr/>
                      </p:nvCxnSpPr>
                      <p:spPr>
                        <a:xfrm flipH="1" flipV="1">
                          <a:off x="8143202" y="3686333"/>
                          <a:ext cx="218091" cy="486125"/>
                        </a:xfrm>
                        <a:prstGeom prst="line">
                          <a:avLst/>
                        </a:prstGeom>
                        <a:ln w="254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5" name="Straight Connector 64">
                          <a:extLst>
                            <a:ext uri="{FF2B5EF4-FFF2-40B4-BE49-F238E27FC236}">
                              <a16:creationId xmlns:a16="http://schemas.microsoft.com/office/drawing/2014/main" id="{2E29D7D2-FF19-3840-BBDE-89EC70E5C682}"/>
                            </a:ext>
                          </a:extLst>
                        </p:cNvPr>
                        <p:cNvCxnSpPr>
                          <a:cxnSpLocks/>
                          <a:stCxn id="60" idx="0"/>
                        </p:cNvCxnSpPr>
                        <p:nvPr/>
                      </p:nvCxnSpPr>
                      <p:spPr>
                        <a:xfrm flipV="1">
                          <a:off x="7369010" y="3817432"/>
                          <a:ext cx="412621" cy="545122"/>
                        </a:xfrm>
                        <a:prstGeom prst="line">
                          <a:avLst/>
                        </a:prstGeom>
                        <a:ln w="254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6" name="Straight Connector 65">
                          <a:extLst>
                            <a:ext uri="{FF2B5EF4-FFF2-40B4-BE49-F238E27FC236}">
                              <a16:creationId xmlns:a16="http://schemas.microsoft.com/office/drawing/2014/main" id="{46B7F8C0-D995-6140-9BBB-FA7FEE3A151E}"/>
                            </a:ext>
                          </a:extLst>
                        </p:cNvPr>
                        <p:cNvCxnSpPr>
                          <a:cxnSpLocks/>
                          <a:stCxn id="60" idx="3"/>
                          <a:endCxn id="61" idx="1"/>
                        </p:cNvCxnSpPr>
                        <p:nvPr/>
                      </p:nvCxnSpPr>
                      <p:spPr>
                        <a:xfrm flipV="1">
                          <a:off x="7595418" y="4245018"/>
                          <a:ext cx="639476" cy="270963"/>
                        </a:xfrm>
                        <a:prstGeom prst="line">
                          <a:avLst/>
                        </a:prstGeom>
                        <a:ln w="254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72" name="Group 71">
                        <a:extLst>
                          <a:ext uri="{FF2B5EF4-FFF2-40B4-BE49-F238E27FC236}">
                            <a16:creationId xmlns:a16="http://schemas.microsoft.com/office/drawing/2014/main" id="{B9332A85-2CF1-9149-BB80-B2A4FC855E0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384683" y="4510114"/>
                        <a:ext cx="1611307" cy="1294714"/>
                        <a:chOff x="7076404" y="3622065"/>
                        <a:chExt cx="1611307" cy="1294714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86187E3E-ED9D-FF41-A5E9-2BF1CBB135C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076404" y="3622065"/>
                          <a:ext cx="1611307" cy="1294714"/>
                          <a:chOff x="7076404" y="3622065"/>
                          <a:chExt cx="1611307" cy="1294714"/>
                        </a:xfrm>
                      </p:grpSpPr>
                      <p:pic>
                        <p:nvPicPr>
                          <p:cNvPr id="35" name="Picture 34">
                            <a:extLst>
                              <a:ext uri="{FF2B5EF4-FFF2-40B4-BE49-F238E27FC236}">
                                <a16:creationId xmlns:a16="http://schemas.microsoft.com/office/drawing/2014/main" id="{34E7F92B-3673-4243-ABFC-0439C1089928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" cstate="hqprint">
                            <a:extLst>
                              <a:ext uri="{28A0092B-C50C-407E-A947-70E740481C1C}">
                                <a14:useLocalDpi xmlns:a14="http://schemas.microsoft.com/office/drawing/2010/main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7625576" y="3622065"/>
                            <a:ext cx="452817" cy="306854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36" name="Picture 35">
                            <a:extLst>
                              <a:ext uri="{FF2B5EF4-FFF2-40B4-BE49-F238E27FC236}">
                                <a16:creationId xmlns:a16="http://schemas.microsoft.com/office/drawing/2014/main" id="{0DA335CC-E8A3-DD4E-9D97-57D7EE86D11F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" cstate="hqprint">
                            <a:extLst>
                              <a:ext uri="{28A0092B-C50C-407E-A947-70E740481C1C}">
                                <a14:useLocalDpi xmlns:a14="http://schemas.microsoft.com/office/drawing/2010/main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7076404" y="4091591"/>
                            <a:ext cx="452817" cy="306854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37" name="Picture 36">
                            <a:extLst>
                              <a:ext uri="{FF2B5EF4-FFF2-40B4-BE49-F238E27FC236}">
                                <a16:creationId xmlns:a16="http://schemas.microsoft.com/office/drawing/2014/main" id="{C5D97D62-2487-FE4B-AFC6-A822C02C8B8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" cstate="hqprint">
                            <a:extLst>
                              <a:ext uri="{28A0092B-C50C-407E-A947-70E740481C1C}">
                                <a14:useLocalDpi xmlns:a14="http://schemas.microsoft.com/office/drawing/2010/main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8234894" y="4091591"/>
                            <a:ext cx="452817" cy="306854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38" name="Picture 37">
                            <a:extLst>
                              <a:ext uri="{FF2B5EF4-FFF2-40B4-BE49-F238E27FC236}">
                                <a16:creationId xmlns:a16="http://schemas.microsoft.com/office/drawing/2014/main" id="{45FB572F-DC14-A845-BA31-F9990F1B38C7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" cstate="hqprint">
                            <a:extLst>
                              <a:ext uri="{28A0092B-C50C-407E-A947-70E740481C1C}">
                                <a14:useLocalDpi xmlns:a14="http://schemas.microsoft.com/office/drawing/2010/main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7625576" y="4609925"/>
                            <a:ext cx="452817" cy="306854"/>
                          </a:xfrm>
                          <a:prstGeom prst="rect">
                            <a:avLst/>
                          </a:prstGeom>
                        </p:spPr>
                      </p:pic>
                      <p:cxnSp>
                        <p:nvCxnSpPr>
                          <p:cNvPr id="39" name="Straight Connector 38">
                            <a:extLst>
                              <a:ext uri="{FF2B5EF4-FFF2-40B4-BE49-F238E27FC236}">
                                <a16:creationId xmlns:a16="http://schemas.microsoft.com/office/drawing/2014/main" id="{4BF514C1-E00D-D941-B8D8-854C97E90958}"/>
                              </a:ext>
                            </a:extLst>
                          </p:cNvPr>
                          <p:cNvCxnSpPr>
                            <a:cxnSpLocks/>
                            <a:endCxn id="37" idx="2"/>
                          </p:cNvCxnSpPr>
                          <p:nvPr/>
                        </p:nvCxnSpPr>
                        <p:spPr>
                          <a:xfrm flipV="1">
                            <a:off x="7951260" y="4398445"/>
                            <a:ext cx="510043" cy="264480"/>
                          </a:xfrm>
                          <a:prstGeom prst="line">
                            <a:avLst/>
                          </a:prstGeom>
                          <a:ln w="254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2" name="Straight Connector 41">
                            <a:extLst>
                              <a:ext uri="{FF2B5EF4-FFF2-40B4-BE49-F238E27FC236}">
                                <a16:creationId xmlns:a16="http://schemas.microsoft.com/office/drawing/2014/main" id="{48672893-DD13-ED4D-9127-83A18584E949}"/>
                              </a:ext>
                            </a:extLst>
                          </p:cNvPr>
                          <p:cNvCxnSpPr>
                            <a:cxnSpLocks/>
                            <a:stCxn id="37" idx="0"/>
                            <a:endCxn id="35" idx="3"/>
                          </p:cNvCxnSpPr>
                          <p:nvPr/>
                        </p:nvCxnSpPr>
                        <p:spPr>
                          <a:xfrm flipH="1" flipV="1">
                            <a:off x="8078393" y="3775492"/>
                            <a:ext cx="382910" cy="316099"/>
                          </a:xfrm>
                          <a:prstGeom prst="line">
                            <a:avLst/>
                          </a:prstGeom>
                          <a:ln w="254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" name="Straight Connector 44">
                            <a:extLst>
                              <a:ext uri="{FF2B5EF4-FFF2-40B4-BE49-F238E27FC236}">
                                <a16:creationId xmlns:a16="http://schemas.microsoft.com/office/drawing/2014/main" id="{B6CB7DEC-D3F3-2D46-A729-255B0CF7D9E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7323833" y="3786002"/>
                            <a:ext cx="322763" cy="316099"/>
                          </a:xfrm>
                          <a:prstGeom prst="line">
                            <a:avLst/>
                          </a:prstGeom>
                          <a:ln w="254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1" name="Straight Connector 50">
                            <a:extLst>
                              <a:ext uri="{FF2B5EF4-FFF2-40B4-BE49-F238E27FC236}">
                                <a16:creationId xmlns:a16="http://schemas.microsoft.com/office/drawing/2014/main" id="{AE99A751-E219-074D-8C12-DC937F1E359E}"/>
                              </a:ext>
                            </a:extLst>
                          </p:cNvPr>
                          <p:cNvCxnSpPr>
                            <a:cxnSpLocks/>
                            <a:stCxn id="36" idx="2"/>
                          </p:cNvCxnSpPr>
                          <p:nvPr/>
                        </p:nvCxnSpPr>
                        <p:spPr>
                          <a:xfrm>
                            <a:off x="7302813" y="4398445"/>
                            <a:ext cx="417863" cy="408521"/>
                          </a:xfrm>
                          <a:prstGeom prst="line">
                            <a:avLst/>
                          </a:prstGeom>
                          <a:ln w="254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69" name="Straight Connector 68">
                          <a:extLst>
                            <a:ext uri="{FF2B5EF4-FFF2-40B4-BE49-F238E27FC236}">
                              <a16:creationId xmlns:a16="http://schemas.microsoft.com/office/drawing/2014/main" id="{48AA6FDE-4A8B-C94E-9208-0A4883590119}"/>
                            </a:ext>
                          </a:extLst>
                        </p:cNvPr>
                        <p:cNvCxnSpPr>
                          <a:cxnSpLocks/>
                          <a:stCxn id="36" idx="3"/>
                          <a:endCxn id="37" idx="1"/>
                        </p:cNvCxnSpPr>
                        <p:nvPr/>
                      </p:nvCxnSpPr>
                      <p:spPr>
                        <a:xfrm>
                          <a:off x="7529221" y="4245018"/>
                          <a:ext cx="705673" cy="0"/>
                        </a:xfrm>
                        <a:prstGeom prst="line">
                          <a:avLst/>
                        </a:prstGeom>
                        <a:ln w="254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75" name="Straight Connector 74">
                        <a:extLst>
                          <a:ext uri="{FF2B5EF4-FFF2-40B4-BE49-F238E27FC236}">
                            <a16:creationId xmlns:a16="http://schemas.microsoft.com/office/drawing/2014/main" id="{D61632B8-4F22-8540-BC09-0A42762D62EF}"/>
                          </a:ext>
                        </a:extLst>
                      </p:cNvPr>
                      <p:cNvCxnSpPr>
                        <a:cxnSpLocks/>
                        <a:stCxn id="36" idx="1"/>
                      </p:cNvCxnSpPr>
                      <p:nvPr/>
                    </p:nvCxnSpPr>
                    <p:spPr>
                      <a:xfrm flipH="1" flipV="1">
                        <a:off x="6920723" y="4720555"/>
                        <a:ext cx="463960" cy="412512"/>
                      </a:xfrm>
                      <a:prstGeom prst="line">
                        <a:avLst/>
                      </a:prstGeom>
                      <a:ln w="254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90" name="Group 89">
                        <a:extLst>
                          <a:ext uri="{FF2B5EF4-FFF2-40B4-BE49-F238E27FC236}">
                            <a16:creationId xmlns:a16="http://schemas.microsoft.com/office/drawing/2014/main" id="{5000D087-ADA3-D348-91A8-E7A8AFF7E47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70644" y="3866985"/>
                        <a:ext cx="1545110" cy="1064080"/>
                        <a:chOff x="7457372" y="3662412"/>
                        <a:chExt cx="1545110" cy="1064080"/>
                      </a:xfrm>
                    </p:grpSpPr>
                    <p:pic>
                      <p:nvPicPr>
                        <p:cNvPr id="91" name="Picture 90">
                          <a:extLst>
                            <a:ext uri="{FF2B5EF4-FFF2-40B4-BE49-F238E27FC236}">
                              <a16:creationId xmlns:a16="http://schemas.microsoft.com/office/drawing/2014/main" id="{E649B307-63BA-D346-8759-A4DBC8F93C7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hq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700416" y="3662412"/>
                          <a:ext cx="452817" cy="306854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92" name="Picture 91">
                          <a:extLst>
                            <a:ext uri="{FF2B5EF4-FFF2-40B4-BE49-F238E27FC236}">
                              <a16:creationId xmlns:a16="http://schemas.microsoft.com/office/drawing/2014/main" id="{7E8CA4EC-CD0F-6E48-B3A8-EDF5FC2CA90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hq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457372" y="4419638"/>
                          <a:ext cx="452817" cy="306854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93" name="Picture 92">
                          <a:extLst>
                            <a:ext uri="{FF2B5EF4-FFF2-40B4-BE49-F238E27FC236}">
                              <a16:creationId xmlns:a16="http://schemas.microsoft.com/office/drawing/2014/main" id="{3ADF06CF-B199-8C46-B371-F64FF264D61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hq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8549665" y="4148675"/>
                          <a:ext cx="452817" cy="306854"/>
                        </a:xfrm>
                        <a:prstGeom prst="rect">
                          <a:avLst/>
                        </a:prstGeom>
                      </p:spPr>
                    </p:pic>
                    <p:cxnSp>
                      <p:nvCxnSpPr>
                        <p:cNvPr id="94" name="Straight Connector 93">
                          <a:extLst>
                            <a:ext uri="{FF2B5EF4-FFF2-40B4-BE49-F238E27FC236}">
                              <a16:creationId xmlns:a16="http://schemas.microsoft.com/office/drawing/2014/main" id="{FA71F879-04DD-2E4A-858F-54B7129C4BBC}"/>
                            </a:ext>
                          </a:extLst>
                        </p:cNvPr>
                        <p:cNvCxnSpPr>
                          <a:cxnSpLocks/>
                          <a:endCxn id="91" idx="3"/>
                        </p:cNvCxnSpPr>
                        <p:nvPr/>
                      </p:nvCxnSpPr>
                      <p:spPr>
                        <a:xfrm flipH="1" flipV="1">
                          <a:off x="8153233" y="3815839"/>
                          <a:ext cx="561906" cy="355950"/>
                        </a:xfrm>
                        <a:prstGeom prst="line">
                          <a:avLst/>
                        </a:prstGeom>
                        <a:ln w="254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5" name="Straight Connector 94">
                          <a:extLst>
                            <a:ext uri="{FF2B5EF4-FFF2-40B4-BE49-F238E27FC236}">
                              <a16:creationId xmlns:a16="http://schemas.microsoft.com/office/drawing/2014/main" id="{6C3CC383-951F-1E48-BAA1-DD19CF568829}"/>
                            </a:ext>
                          </a:extLst>
                        </p:cNvPr>
                        <p:cNvCxnSpPr>
                          <a:cxnSpLocks/>
                          <a:stCxn id="92" idx="0"/>
                        </p:cNvCxnSpPr>
                        <p:nvPr/>
                      </p:nvCxnSpPr>
                      <p:spPr>
                        <a:xfrm flipV="1">
                          <a:off x="7683781" y="3935099"/>
                          <a:ext cx="128583" cy="484539"/>
                        </a:xfrm>
                        <a:prstGeom prst="line">
                          <a:avLst/>
                        </a:prstGeom>
                        <a:ln w="254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6" name="Straight Connector 95">
                          <a:extLst>
                            <a:ext uri="{FF2B5EF4-FFF2-40B4-BE49-F238E27FC236}">
                              <a16:creationId xmlns:a16="http://schemas.microsoft.com/office/drawing/2014/main" id="{A1C8CE25-8135-3545-9F2D-BC4F4482F6E5}"/>
                            </a:ext>
                          </a:extLst>
                        </p:cNvPr>
                        <p:cNvCxnSpPr>
                          <a:cxnSpLocks/>
                          <a:stCxn id="92" idx="3"/>
                          <a:endCxn id="93" idx="1"/>
                        </p:cNvCxnSpPr>
                        <p:nvPr/>
                      </p:nvCxnSpPr>
                      <p:spPr>
                        <a:xfrm flipV="1">
                          <a:off x="7910189" y="4302102"/>
                          <a:ext cx="639476" cy="270963"/>
                        </a:xfrm>
                        <a:prstGeom prst="line">
                          <a:avLst/>
                        </a:prstGeom>
                        <a:ln w="254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99" name="Straight Connector 98">
                        <a:extLst>
                          <a:ext uri="{FF2B5EF4-FFF2-40B4-BE49-F238E27FC236}">
                            <a16:creationId xmlns:a16="http://schemas.microsoft.com/office/drawing/2014/main" id="{74920577-5F77-3C4E-BC41-9F290822ABCC}"/>
                          </a:ext>
                        </a:extLst>
                      </p:cNvPr>
                      <p:cNvCxnSpPr>
                        <a:cxnSpLocks/>
                        <a:stCxn id="37" idx="3"/>
                        <a:endCxn id="92" idx="1"/>
                      </p:cNvCxnSpPr>
                      <p:nvPr/>
                    </p:nvCxnSpPr>
                    <p:spPr>
                      <a:xfrm flipV="1">
                        <a:off x="8995990" y="4777638"/>
                        <a:ext cx="674654" cy="355429"/>
                      </a:xfrm>
                      <a:prstGeom prst="line">
                        <a:avLst/>
                      </a:prstGeom>
                      <a:ln w="254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02" name="Oval 101">
                        <a:extLst>
                          <a:ext uri="{FF2B5EF4-FFF2-40B4-BE49-F238E27FC236}">
                            <a16:creationId xmlns:a16="http://schemas.microsoft.com/office/drawing/2014/main" id="{A77F7640-AEA2-1C4F-BE73-08D2E909EF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40036" y="3667192"/>
                        <a:ext cx="1939251" cy="1724609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103" name="Oval 102">
                        <a:extLst>
                          <a:ext uri="{FF2B5EF4-FFF2-40B4-BE49-F238E27FC236}">
                            <a16:creationId xmlns:a16="http://schemas.microsoft.com/office/drawing/2014/main" id="{4A1B17E6-4287-4E4E-A3A8-3A5DABB827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657" y="4212313"/>
                        <a:ext cx="1939250" cy="1724609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4" name="Oval 103">
                        <a:extLst>
                          <a:ext uri="{FF2B5EF4-FFF2-40B4-BE49-F238E27FC236}">
                            <a16:creationId xmlns:a16="http://schemas.microsoft.com/office/drawing/2014/main" id="{B7FA8F13-0FCD-A64D-90DE-CCF92F587C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376885" y="3746072"/>
                        <a:ext cx="1939251" cy="1724609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109" name="Straight Connector 108">
                      <a:extLst>
                        <a:ext uri="{FF2B5EF4-FFF2-40B4-BE49-F238E27FC236}">
                          <a16:creationId xmlns:a16="http://schemas.microsoft.com/office/drawing/2014/main" id="{18C5F366-BCB5-4C4A-BB18-B3792CFB63F4}"/>
                        </a:ext>
                      </a:extLst>
                    </p:cNvPr>
                    <p:cNvCxnSpPr>
                      <a:cxnSpLocks/>
                      <a:endCxn id="59" idx="3"/>
                    </p:cNvCxnSpPr>
                    <p:nvPr/>
                  </p:nvCxnSpPr>
                  <p:spPr>
                    <a:xfrm flipH="1">
                      <a:off x="6484221" y="4693087"/>
                      <a:ext cx="3458803" cy="97006"/>
                    </a:xfrm>
                    <a:prstGeom prst="line">
                      <a:avLst/>
                    </a:prstGeom>
                    <a:ln w="254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64CDDE5B-33EC-9C44-AB9B-547BC8EB82D8}"/>
                      </a:ext>
                    </a:extLst>
                  </p:cNvPr>
                  <p:cNvSpPr txBox="1"/>
                  <p:nvPr/>
                </p:nvSpPr>
                <p:spPr>
                  <a:xfrm>
                    <a:off x="6325643" y="5639679"/>
                    <a:ext cx="62554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b="1" dirty="0"/>
                      <a:t>S</a:t>
                    </a:r>
                    <a:endParaRPr lang="en-US" b="1" dirty="0"/>
                  </a:p>
                </p:txBody>
              </p:sp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2A6C4C06-ADCE-7A4A-A0A6-C0910A1039A9}"/>
                      </a:ext>
                    </a:extLst>
                  </p:cNvPr>
                  <p:cNvSpPr txBox="1"/>
                  <p:nvPr/>
                </p:nvSpPr>
                <p:spPr>
                  <a:xfrm>
                    <a:off x="7375353" y="6041292"/>
                    <a:ext cx="62554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b="1" dirty="0"/>
                      <a:t>A</a:t>
                    </a:r>
                    <a:endParaRPr lang="en-US" b="1" dirty="0"/>
                  </a:p>
                </p:txBody>
              </p:sp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33F3C695-331B-F944-9C0F-F4639E07AB32}"/>
                      </a:ext>
                    </a:extLst>
                  </p:cNvPr>
                  <p:cNvSpPr txBox="1"/>
                  <p:nvPr/>
                </p:nvSpPr>
                <p:spPr>
                  <a:xfrm>
                    <a:off x="9731448" y="5793733"/>
                    <a:ext cx="62554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b="1" dirty="0"/>
                      <a:t>B</a:t>
                    </a:r>
                    <a:endParaRPr lang="en-US" b="1" dirty="0"/>
                  </a:p>
                </p:txBody>
              </p:sp>
            </p:grpSp>
            <p:grpSp>
              <p:nvGrpSpPr>
                <p:cNvPr id="206" name="Group 205">
                  <a:extLst>
                    <a:ext uri="{FF2B5EF4-FFF2-40B4-BE49-F238E27FC236}">
                      <a16:creationId xmlns:a16="http://schemas.microsoft.com/office/drawing/2014/main" id="{8F121045-72AD-7D4A-A77E-451D683D40D5}"/>
                    </a:ext>
                  </a:extLst>
                </p:cNvPr>
                <p:cNvGrpSpPr/>
                <p:nvPr/>
              </p:nvGrpSpPr>
              <p:grpSpPr>
                <a:xfrm>
                  <a:off x="10718980" y="5780430"/>
                  <a:ext cx="1135675" cy="567915"/>
                  <a:chOff x="4243345" y="4130485"/>
                  <a:chExt cx="1135675" cy="567915"/>
                </a:xfrm>
              </p:grpSpPr>
              <p:pic>
                <p:nvPicPr>
                  <p:cNvPr id="202" name="Picture 201">
                    <a:extLst>
                      <a:ext uri="{FF2B5EF4-FFF2-40B4-BE49-F238E27FC236}">
                        <a16:creationId xmlns:a16="http://schemas.microsoft.com/office/drawing/2014/main" id="{6621B1E2-B677-EF44-9326-8DF211D0E5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36707" y="4130485"/>
                    <a:ext cx="342313" cy="187852"/>
                  </a:xfrm>
                  <a:prstGeom prst="rect">
                    <a:avLst/>
                  </a:prstGeom>
                </p:spPr>
              </p:pic>
              <p:pic>
                <p:nvPicPr>
                  <p:cNvPr id="203" name="Picture 202">
                    <a:extLst>
                      <a:ext uri="{FF2B5EF4-FFF2-40B4-BE49-F238E27FC236}">
                        <a16:creationId xmlns:a16="http://schemas.microsoft.com/office/drawing/2014/main" id="{4C872AC8-7232-3849-86E2-C38AC74509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43345" y="4207671"/>
                    <a:ext cx="342313" cy="187852"/>
                  </a:xfrm>
                  <a:prstGeom prst="rect">
                    <a:avLst/>
                  </a:prstGeom>
                </p:spPr>
              </p:pic>
              <p:cxnSp>
                <p:nvCxnSpPr>
                  <p:cNvPr id="204" name="Straight Connector 203">
                    <a:extLst>
                      <a:ext uri="{FF2B5EF4-FFF2-40B4-BE49-F238E27FC236}">
                        <a16:creationId xmlns:a16="http://schemas.microsoft.com/office/drawing/2014/main" id="{584237EE-7F84-6A4B-ABC5-A7A29FCC305C}"/>
                      </a:ext>
                    </a:extLst>
                  </p:cNvPr>
                  <p:cNvCxnSpPr>
                    <a:cxnSpLocks/>
                    <a:endCxn id="202" idx="1"/>
                  </p:cNvCxnSpPr>
                  <p:nvPr/>
                </p:nvCxnSpPr>
                <p:spPr>
                  <a:xfrm flipV="1">
                    <a:off x="4577651" y="4224411"/>
                    <a:ext cx="459056" cy="49532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5" name="TextBox 204">
                    <a:extLst>
                      <a:ext uri="{FF2B5EF4-FFF2-40B4-BE49-F238E27FC236}">
                        <a16:creationId xmlns:a16="http://schemas.microsoft.com/office/drawing/2014/main" id="{CCCF480F-8E3E-E54D-8F0A-BEF75A9A3423}"/>
                      </a:ext>
                    </a:extLst>
                  </p:cNvPr>
                  <p:cNvSpPr txBox="1"/>
                  <p:nvPr/>
                </p:nvSpPr>
                <p:spPr>
                  <a:xfrm>
                    <a:off x="4555010" y="4329068"/>
                    <a:ext cx="56486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b="1" dirty="0"/>
                      <a:t>D</a:t>
                    </a:r>
                    <a:endParaRPr lang="en-US" b="1" dirty="0"/>
                  </a:p>
                </p:txBody>
              </p:sp>
            </p:grpSp>
            <p:sp>
              <p:nvSpPr>
                <p:cNvPr id="209" name="Oval 208">
                  <a:extLst>
                    <a:ext uri="{FF2B5EF4-FFF2-40B4-BE49-F238E27FC236}">
                      <a16:creationId xmlns:a16="http://schemas.microsoft.com/office/drawing/2014/main" id="{ABE3DAB0-3F93-6C4E-8293-3BDAE810B1F7}"/>
                    </a:ext>
                  </a:extLst>
                </p:cNvPr>
                <p:cNvSpPr/>
                <p:nvPr/>
              </p:nvSpPr>
              <p:spPr>
                <a:xfrm>
                  <a:off x="10620798" y="5517151"/>
                  <a:ext cx="1341035" cy="776235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76DEA04D-E03C-7B42-9CB9-DD6E6BEA8397}"/>
                    </a:ext>
                  </a:extLst>
                </p:cNvPr>
                <p:cNvCxnSpPr>
                  <a:cxnSpLocks/>
                  <a:stCxn id="203" idx="1"/>
                  <a:endCxn id="93" idx="3"/>
                </p:cNvCxnSpPr>
                <p:nvPr/>
              </p:nvCxnSpPr>
              <p:spPr>
                <a:xfrm flipH="1" flipV="1">
                  <a:off x="10420028" y="5909918"/>
                  <a:ext cx="298952" cy="41624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D9654EEF-5C95-F844-93A6-C22114B1831D}"/>
                  </a:ext>
                </a:extLst>
              </p:cNvPr>
              <p:cNvCxnSpPr>
                <a:cxnSpLocks/>
                <a:stCxn id="35" idx="3"/>
                <a:endCxn id="91" idx="1"/>
              </p:cNvCxnSpPr>
              <p:nvPr/>
            </p:nvCxnSpPr>
            <p:spPr>
              <a:xfrm flipV="1">
                <a:off x="8445199" y="5409702"/>
                <a:ext cx="928696" cy="29733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D643DA7-240D-B74D-BC75-9EDD859EEF23}"/>
                </a:ext>
              </a:extLst>
            </p:cNvPr>
            <p:cNvSpPr/>
            <p:nvPr/>
          </p:nvSpPr>
          <p:spPr>
            <a:xfrm>
              <a:off x="7835812" y="6236361"/>
              <a:ext cx="233979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/>
                <a:t>Interdomain</a:t>
              </a:r>
              <a:r>
                <a:rPr lang="zh-CN" altLang="en-US" b="1" dirty="0"/>
                <a:t> </a:t>
              </a:r>
              <a:r>
                <a:rPr lang="en-US" altLang="zh-CN" b="1" dirty="0"/>
                <a:t>Network</a:t>
              </a:r>
              <a:r>
                <a:rPr lang="zh-CN" altLang="en-US" b="1" dirty="0"/>
                <a:t> </a:t>
              </a:r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30060CA-0137-594B-A4B7-E10B585F7A6A}"/>
              </a:ext>
            </a:extLst>
          </p:cNvPr>
          <p:cNvGrpSpPr/>
          <p:nvPr/>
        </p:nvGrpSpPr>
        <p:grpSpPr>
          <a:xfrm>
            <a:off x="6678664" y="4658721"/>
            <a:ext cx="4484142" cy="850601"/>
            <a:chOff x="6627322" y="4342135"/>
            <a:chExt cx="4484142" cy="850601"/>
          </a:xfrm>
        </p:grpSpPr>
        <p:sp>
          <p:nvSpPr>
            <p:cNvPr id="196" name="Right Arrow 195">
              <a:extLst>
                <a:ext uri="{FF2B5EF4-FFF2-40B4-BE49-F238E27FC236}">
                  <a16:creationId xmlns:a16="http://schemas.microsoft.com/office/drawing/2014/main" id="{3C5EF8DF-073D-2543-8326-DAB4BC8F3FA0}"/>
                </a:ext>
              </a:extLst>
            </p:cNvPr>
            <p:cNvSpPr/>
            <p:nvPr/>
          </p:nvSpPr>
          <p:spPr>
            <a:xfrm rot="16200000">
              <a:off x="7093885" y="4845550"/>
              <a:ext cx="343177" cy="266253"/>
            </a:xfrm>
            <a:prstGeom prst="rightArrow">
              <a:avLst>
                <a:gd name="adj1" fmla="val 49726"/>
                <a:gd name="adj2" fmla="val 473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ight Arrow 197">
              <a:extLst>
                <a:ext uri="{FF2B5EF4-FFF2-40B4-BE49-F238E27FC236}">
                  <a16:creationId xmlns:a16="http://schemas.microsoft.com/office/drawing/2014/main" id="{51772199-C8D1-984B-8A3D-23EF944B58F0}"/>
                </a:ext>
              </a:extLst>
            </p:cNvPr>
            <p:cNvSpPr/>
            <p:nvPr/>
          </p:nvSpPr>
          <p:spPr>
            <a:xfrm rot="16200000">
              <a:off x="9472565" y="4869795"/>
              <a:ext cx="343177" cy="266253"/>
            </a:xfrm>
            <a:prstGeom prst="rightArrow">
              <a:avLst>
                <a:gd name="adj1" fmla="val 49726"/>
                <a:gd name="adj2" fmla="val 473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B0D3007C-9D0A-754A-9C8A-1AF996D5BBA4}"/>
                </a:ext>
              </a:extLst>
            </p:cNvPr>
            <p:cNvGrpSpPr/>
            <p:nvPr/>
          </p:nvGrpSpPr>
          <p:grpSpPr>
            <a:xfrm>
              <a:off x="6627322" y="4342135"/>
              <a:ext cx="4484142" cy="475084"/>
              <a:chOff x="6606543" y="4549351"/>
              <a:chExt cx="4484142" cy="475084"/>
            </a:xfrm>
          </p:grpSpPr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4AE5A638-F0CD-8147-A0D7-D69E6EC6A8F8}"/>
                  </a:ext>
                </a:extLst>
              </p:cNvPr>
              <p:cNvGrpSpPr/>
              <p:nvPr/>
            </p:nvGrpSpPr>
            <p:grpSpPr>
              <a:xfrm>
                <a:off x="6606543" y="4549351"/>
                <a:ext cx="3275444" cy="475084"/>
                <a:chOff x="5533144" y="3286074"/>
                <a:chExt cx="4207370" cy="609308"/>
              </a:xfrm>
            </p:grpSpPr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14D9EF68-1D2B-7442-8C42-8729BC32FB7F}"/>
                    </a:ext>
                  </a:extLst>
                </p:cNvPr>
                <p:cNvGrpSpPr/>
                <p:nvPr/>
              </p:nvGrpSpPr>
              <p:grpSpPr>
                <a:xfrm>
                  <a:off x="5965865" y="3286074"/>
                  <a:ext cx="3774649" cy="501735"/>
                  <a:chOff x="5849222" y="3548730"/>
                  <a:chExt cx="3774649" cy="501735"/>
                </a:xfrm>
              </p:grpSpPr>
              <p:pic>
                <p:nvPicPr>
                  <p:cNvPr id="106" name="Picture 105">
                    <a:extLst>
                      <a:ext uri="{FF2B5EF4-FFF2-40B4-BE49-F238E27FC236}">
                        <a16:creationId xmlns:a16="http://schemas.microsoft.com/office/drawing/2014/main" id="{6498E8BA-B8AB-DD47-8AF3-868E761955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49222" y="3551367"/>
                    <a:ext cx="713868" cy="48375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</p:pic>
              <p:pic>
                <p:nvPicPr>
                  <p:cNvPr id="107" name="Picture 106">
                    <a:extLst>
                      <a:ext uri="{FF2B5EF4-FFF2-40B4-BE49-F238E27FC236}">
                        <a16:creationId xmlns:a16="http://schemas.microsoft.com/office/drawing/2014/main" id="{2BAFC88D-4069-4F48-AC97-6AD9DC15C5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8650" y="3566709"/>
                    <a:ext cx="713866" cy="483756"/>
                  </a:xfrm>
                  <a:prstGeom prst="rect">
                    <a:avLst/>
                  </a:prstGeom>
                </p:spPr>
              </p:pic>
              <p:pic>
                <p:nvPicPr>
                  <p:cNvPr id="108" name="Picture 107">
                    <a:extLst>
                      <a:ext uri="{FF2B5EF4-FFF2-40B4-BE49-F238E27FC236}">
                        <a16:creationId xmlns:a16="http://schemas.microsoft.com/office/drawing/2014/main" id="{4886C900-052D-844E-BC5F-9A692F8565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10003" y="3548730"/>
                    <a:ext cx="713868" cy="48375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E94A491B-259E-8548-A862-248DC1C694C5}"/>
                    </a:ext>
                  </a:extLst>
                </p:cNvPr>
                <p:cNvSpPr txBox="1"/>
                <p:nvPr/>
              </p:nvSpPr>
              <p:spPr>
                <a:xfrm>
                  <a:off x="5533144" y="3395334"/>
                  <a:ext cx="625542" cy="4736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b="1" dirty="0"/>
                    <a:t>S</a:t>
                  </a:r>
                  <a:endParaRPr lang="en-US" b="1" dirty="0"/>
                </a:p>
              </p:txBody>
            </p:sp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8A5A81FE-3D9E-AC4F-AA15-5E60467C6882}"/>
                    </a:ext>
                  </a:extLst>
                </p:cNvPr>
                <p:cNvSpPr txBox="1"/>
                <p:nvPr/>
              </p:nvSpPr>
              <p:spPr>
                <a:xfrm>
                  <a:off x="6970796" y="3389761"/>
                  <a:ext cx="625542" cy="4736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b="1" dirty="0"/>
                    <a:t>A</a:t>
                  </a:r>
                  <a:endParaRPr lang="en-US" b="1" dirty="0"/>
                </a:p>
              </p:txBody>
            </p:sp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2310D6C1-7636-B141-A959-9A2B5C5C447D}"/>
                    </a:ext>
                  </a:extLst>
                </p:cNvPr>
                <p:cNvSpPr txBox="1"/>
                <p:nvPr/>
              </p:nvSpPr>
              <p:spPr>
                <a:xfrm>
                  <a:off x="8549577" y="3421704"/>
                  <a:ext cx="625542" cy="4736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b="1" dirty="0"/>
                    <a:t>B</a:t>
                  </a:r>
                  <a:endParaRPr lang="en-US" b="1" dirty="0"/>
                </a:p>
              </p:txBody>
            </p:sp>
          </p:grp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C1CB2512-3875-0A4A-9485-B80EA455C6DD}"/>
                  </a:ext>
                </a:extLst>
              </p:cNvPr>
              <p:cNvSpPr txBox="1"/>
              <p:nvPr/>
            </p:nvSpPr>
            <p:spPr>
              <a:xfrm>
                <a:off x="10116142" y="4652683"/>
                <a:ext cx="4869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/>
                  <a:t>D</a:t>
                </a:r>
                <a:endParaRPr lang="en-US" b="1" dirty="0"/>
              </a:p>
            </p:txBody>
          </p:sp>
          <p:pic>
            <p:nvPicPr>
              <p:cNvPr id="216" name="Picture 215">
                <a:extLst>
                  <a:ext uri="{FF2B5EF4-FFF2-40B4-BE49-F238E27FC236}">
                    <a16:creationId xmlns:a16="http://schemas.microsoft.com/office/drawing/2014/main" id="{F05CFD6F-EC48-B846-96C5-8A623E152D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534938" y="4557151"/>
                <a:ext cx="555747" cy="377190"/>
              </a:xfrm>
              <a:prstGeom prst="rect">
                <a:avLst/>
              </a:prstGeom>
            </p:spPr>
          </p:pic>
        </p:grpSp>
        <p:sp>
          <p:nvSpPr>
            <p:cNvPr id="225" name="Right Arrow 224">
              <a:extLst>
                <a:ext uri="{FF2B5EF4-FFF2-40B4-BE49-F238E27FC236}">
                  <a16:creationId xmlns:a16="http://schemas.microsoft.com/office/drawing/2014/main" id="{88443A82-93BE-0843-B0C1-3018D89E4EBB}"/>
                </a:ext>
              </a:extLst>
            </p:cNvPr>
            <p:cNvSpPr/>
            <p:nvPr/>
          </p:nvSpPr>
          <p:spPr>
            <a:xfrm rot="16200000">
              <a:off x="10748840" y="4888021"/>
              <a:ext cx="343177" cy="266253"/>
            </a:xfrm>
            <a:prstGeom prst="rightArrow">
              <a:avLst>
                <a:gd name="adj1" fmla="val 49726"/>
                <a:gd name="adj2" fmla="val 473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ight Arrow 130">
              <a:extLst>
                <a:ext uri="{FF2B5EF4-FFF2-40B4-BE49-F238E27FC236}">
                  <a16:creationId xmlns:a16="http://schemas.microsoft.com/office/drawing/2014/main" id="{AF30B777-6EB2-6B4A-8F03-CFD260C5D11D}"/>
                </a:ext>
              </a:extLst>
            </p:cNvPr>
            <p:cNvSpPr/>
            <p:nvPr/>
          </p:nvSpPr>
          <p:spPr>
            <a:xfrm rot="16200000">
              <a:off x="8196290" y="4869795"/>
              <a:ext cx="343177" cy="266253"/>
            </a:xfrm>
            <a:prstGeom prst="rightArrow">
              <a:avLst>
                <a:gd name="adj1" fmla="val 49726"/>
                <a:gd name="adj2" fmla="val 473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57C2C1E4-AC33-BD4C-822F-FC5902BAC065}"/>
              </a:ext>
            </a:extLst>
          </p:cNvPr>
          <p:cNvSpPr/>
          <p:nvPr/>
        </p:nvSpPr>
        <p:spPr>
          <a:xfrm>
            <a:off x="6736267" y="2650043"/>
            <a:ext cx="36503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2000" b="1" dirty="0"/>
              <a:t>Each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becomes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SDI-net</a:t>
            </a:r>
          </a:p>
        </p:txBody>
      </p:sp>
    </p:spTree>
    <p:extLst>
      <p:ext uri="{BB962C8B-B14F-4D97-AF65-F5344CB8AC3E}">
        <p14:creationId xmlns:p14="http://schemas.microsoft.com/office/powerpoint/2010/main" val="268133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0C2CE-A273-6644-8477-819A5D5D7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Model: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SDI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AA2FA-BA8D-644E-9E00-A355286731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333892" cy="435133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client</a:t>
            </a:r>
            <a:r>
              <a:rPr lang="zh-CN" altLang="en-US" sz="2400" dirty="0"/>
              <a:t> </a:t>
            </a:r>
            <a:r>
              <a:rPr lang="en-US" altLang="zh-CN" sz="2400" dirty="0"/>
              <a:t>connects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SDI-nets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  <a:r>
              <a:rPr lang="zh-CN" altLang="en-US" sz="2400" dirty="0"/>
              <a:t> </a:t>
            </a:r>
            <a:r>
              <a:rPr lang="en-US" altLang="zh-CN" sz="2400" dirty="0"/>
              <a:t>paths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interdomain</a:t>
            </a:r>
            <a:r>
              <a:rPr lang="zh-CN" altLang="en-US" sz="2400" dirty="0"/>
              <a:t> </a:t>
            </a:r>
            <a:r>
              <a:rPr lang="en-US" altLang="zh-CN" sz="2400" dirty="0"/>
              <a:t>network</a:t>
            </a:r>
          </a:p>
          <a:p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client</a:t>
            </a:r>
            <a:r>
              <a:rPr lang="zh-CN" altLang="en-US" sz="2400" dirty="0"/>
              <a:t> </a:t>
            </a:r>
            <a:r>
              <a:rPr lang="en-US" altLang="zh-CN" sz="2400" dirty="0"/>
              <a:t>may</a:t>
            </a:r>
            <a:r>
              <a:rPr lang="zh-CN" altLang="en-US" sz="2400" dirty="0"/>
              <a:t> </a:t>
            </a:r>
            <a:r>
              <a:rPr lang="en-US" altLang="zh-CN" sz="2400" dirty="0"/>
              <a:t>select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subset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SDI-nets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simplify</a:t>
            </a:r>
            <a:r>
              <a:rPr lang="zh-CN" altLang="en-US" sz="2400" dirty="0"/>
              <a:t> </a:t>
            </a:r>
            <a:r>
              <a:rPr lang="en-US" altLang="zh-CN" sz="2400" dirty="0"/>
              <a:t>management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business</a:t>
            </a:r>
            <a:r>
              <a:rPr lang="zh-CN" altLang="en-US" sz="2400" dirty="0"/>
              <a:t> </a:t>
            </a:r>
            <a:r>
              <a:rPr lang="en-US" altLang="zh-CN" sz="2400" dirty="0"/>
              <a:t>arrangements</a:t>
            </a:r>
          </a:p>
          <a:p>
            <a:endParaRPr lang="en-US" altLang="zh-CN" sz="2400" dirty="0"/>
          </a:p>
          <a:p>
            <a:pPr lvl="1"/>
            <a:endParaRPr lang="en-US" altLang="zh-CN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1A6DF-1A47-EE4B-A3CB-1A52D19DE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4885-6E8B-E346-A9F5-7CD58493738F}" type="slidenum">
              <a:rPr lang="en-US" smtClean="0"/>
              <a:t>35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8CF322-F903-6E41-92CD-898809D7F13A}"/>
              </a:ext>
            </a:extLst>
          </p:cNvPr>
          <p:cNvGrpSpPr/>
          <p:nvPr/>
        </p:nvGrpSpPr>
        <p:grpSpPr>
          <a:xfrm>
            <a:off x="3274345" y="4716722"/>
            <a:ext cx="5467214" cy="1825968"/>
            <a:chOff x="6558935" y="4090765"/>
            <a:chExt cx="5467214" cy="182596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0E45A0A-5EB3-3E4A-AD91-619603ACD528}"/>
                </a:ext>
              </a:extLst>
            </p:cNvPr>
            <p:cNvGrpSpPr/>
            <p:nvPr/>
          </p:nvGrpSpPr>
          <p:grpSpPr>
            <a:xfrm>
              <a:off x="6558935" y="4179068"/>
              <a:ext cx="5462555" cy="1391726"/>
              <a:chOff x="6520462" y="4150684"/>
              <a:chExt cx="5462555" cy="1391726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C05F3867-A51A-614D-A950-FE566DD44DB8}"/>
                  </a:ext>
                </a:extLst>
              </p:cNvPr>
              <p:cNvGrpSpPr/>
              <p:nvPr/>
            </p:nvGrpSpPr>
            <p:grpSpPr>
              <a:xfrm>
                <a:off x="6598778" y="4163829"/>
                <a:ext cx="5314950" cy="1374140"/>
                <a:chOff x="2295189" y="1125526"/>
                <a:chExt cx="8851121" cy="2320573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701B0860-5FCB-7D45-BD27-04A3B7CAC7FF}"/>
                    </a:ext>
                  </a:extLst>
                </p:cNvPr>
                <p:cNvSpPr/>
                <p:nvPr/>
              </p:nvSpPr>
              <p:spPr>
                <a:xfrm>
                  <a:off x="3441581" y="2037997"/>
                  <a:ext cx="540000" cy="5400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solidFill>
                        <a:schemeClr val="tx1"/>
                      </a:solidFill>
                    </a:rPr>
                    <a:t>A</a:t>
                  </a:r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0103F86D-B4FF-4B4C-BCE9-430CFC2CE2BE}"/>
                    </a:ext>
                  </a:extLst>
                </p:cNvPr>
                <p:cNvSpPr/>
                <p:nvPr/>
              </p:nvSpPr>
              <p:spPr>
                <a:xfrm>
                  <a:off x="5162426" y="1125526"/>
                  <a:ext cx="540000" cy="5400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solidFill>
                        <a:schemeClr val="tx1"/>
                      </a:solidFill>
                    </a:rPr>
                    <a:t>B</a:t>
                  </a:r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948618F6-2502-C14A-88A4-5EF3CBB42E62}"/>
                    </a:ext>
                  </a:extLst>
                </p:cNvPr>
                <p:cNvSpPr/>
                <p:nvPr/>
              </p:nvSpPr>
              <p:spPr>
                <a:xfrm>
                  <a:off x="4784244" y="2906099"/>
                  <a:ext cx="540000" cy="5400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solidFill>
                        <a:schemeClr val="tx1"/>
                      </a:solidFill>
                    </a:rPr>
                    <a:t>C</a:t>
                  </a:r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C3032CAF-2803-8947-A9C6-94AC6F6AC55D}"/>
                    </a:ext>
                  </a:extLst>
                </p:cNvPr>
                <p:cNvSpPr/>
                <p:nvPr/>
              </p:nvSpPr>
              <p:spPr>
                <a:xfrm>
                  <a:off x="6682492" y="2037997"/>
                  <a:ext cx="540000" cy="5400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solidFill>
                        <a:schemeClr val="tx1"/>
                      </a:solidFill>
                    </a:rPr>
                    <a:t>D</a:t>
                  </a:r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742E84-0CB6-6948-9EAA-A85696A9B088}"/>
                    </a:ext>
                  </a:extLst>
                </p:cNvPr>
                <p:cNvSpPr/>
                <p:nvPr/>
              </p:nvSpPr>
              <p:spPr>
                <a:xfrm>
                  <a:off x="8031731" y="1125526"/>
                  <a:ext cx="540000" cy="5400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solidFill>
                        <a:schemeClr val="tx1"/>
                      </a:solidFill>
                    </a:rPr>
                    <a:t>E</a:t>
                  </a:r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076E2CBE-BF4C-4F49-95B6-EBDE55AA654B}"/>
                    </a:ext>
                  </a:extLst>
                </p:cNvPr>
                <p:cNvSpPr/>
                <p:nvPr/>
              </p:nvSpPr>
              <p:spPr>
                <a:xfrm>
                  <a:off x="7974348" y="2037997"/>
                  <a:ext cx="540000" cy="5400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solidFill>
                        <a:schemeClr val="tx1"/>
                      </a:solidFill>
                    </a:rPr>
                    <a:t>F</a:t>
                  </a:r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A0B88502-058D-B141-83FF-DA00ACA2B3D7}"/>
                    </a:ext>
                  </a:extLst>
                </p:cNvPr>
                <p:cNvSpPr/>
                <p:nvPr/>
              </p:nvSpPr>
              <p:spPr>
                <a:xfrm>
                  <a:off x="9120740" y="2037997"/>
                  <a:ext cx="540000" cy="5400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solidFill>
                        <a:schemeClr val="tx1"/>
                      </a:solidFill>
                    </a:rPr>
                    <a:t>H</a:t>
                  </a:r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8F761ED8-4374-5047-A96F-495BEB1D552F}"/>
                    </a:ext>
                  </a:extLst>
                </p:cNvPr>
                <p:cNvSpPr/>
                <p:nvPr/>
              </p:nvSpPr>
              <p:spPr>
                <a:xfrm>
                  <a:off x="8635865" y="2906099"/>
                  <a:ext cx="540000" cy="5400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solidFill>
                        <a:schemeClr val="tx1"/>
                      </a:solidFill>
                    </a:rPr>
                    <a:t>G</a:t>
                  </a:r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B444579C-7962-7E47-85D4-364DC4444813}"/>
                    </a:ext>
                  </a:extLst>
                </p:cNvPr>
                <p:cNvSpPr/>
                <p:nvPr/>
              </p:nvSpPr>
              <p:spPr>
                <a:xfrm>
                  <a:off x="10606310" y="2037997"/>
                  <a:ext cx="540000" cy="5400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solidFill>
                        <a:schemeClr val="tx1"/>
                      </a:solidFill>
                    </a:rPr>
                    <a:t>T</a:t>
                  </a:r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51AA3416-E50C-8B47-B685-842B5CF889B5}"/>
                    </a:ext>
                  </a:extLst>
                </p:cNvPr>
                <p:cNvCxnSpPr>
                  <a:cxnSpLocks/>
                  <a:stCxn id="48" idx="7"/>
                  <a:endCxn id="49" idx="2"/>
                </p:cNvCxnSpPr>
                <p:nvPr/>
              </p:nvCxnSpPr>
              <p:spPr>
                <a:xfrm flipV="1">
                  <a:off x="3902500" y="1395526"/>
                  <a:ext cx="1259926" cy="72155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8256450F-E551-0E4E-9FE7-836052DBFC36}"/>
                    </a:ext>
                  </a:extLst>
                </p:cNvPr>
                <p:cNvCxnSpPr>
                  <a:cxnSpLocks/>
                  <a:stCxn id="48" idx="5"/>
                  <a:endCxn id="55" idx="2"/>
                </p:cNvCxnSpPr>
                <p:nvPr/>
              </p:nvCxnSpPr>
              <p:spPr>
                <a:xfrm>
                  <a:off x="3902500" y="2498916"/>
                  <a:ext cx="881744" cy="67718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E082FE9A-0236-C24C-91FF-B9D9ED7F3A41}"/>
                    </a:ext>
                  </a:extLst>
                </p:cNvPr>
                <p:cNvCxnSpPr>
                  <a:cxnSpLocks/>
                  <a:stCxn id="56" idx="1"/>
                  <a:endCxn id="49" idx="6"/>
                </p:cNvCxnSpPr>
                <p:nvPr/>
              </p:nvCxnSpPr>
              <p:spPr>
                <a:xfrm flipH="1" flipV="1">
                  <a:off x="5702426" y="1395526"/>
                  <a:ext cx="1059147" cy="72155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E5B76968-7855-DF44-9B31-463823086CD4}"/>
                    </a:ext>
                  </a:extLst>
                </p:cNvPr>
                <p:cNvCxnSpPr>
                  <a:cxnSpLocks/>
                  <a:stCxn id="55" idx="6"/>
                  <a:endCxn id="56" idx="3"/>
                </p:cNvCxnSpPr>
                <p:nvPr/>
              </p:nvCxnSpPr>
              <p:spPr>
                <a:xfrm flipV="1">
                  <a:off x="5324244" y="2498916"/>
                  <a:ext cx="1437329" cy="67718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967990AD-26F4-084F-B752-CF96EC8A6469}"/>
                    </a:ext>
                  </a:extLst>
                </p:cNvPr>
                <p:cNvCxnSpPr>
                  <a:cxnSpLocks/>
                  <a:stCxn id="58" idx="2"/>
                  <a:endCxn id="56" idx="7"/>
                </p:cNvCxnSpPr>
                <p:nvPr/>
              </p:nvCxnSpPr>
              <p:spPr>
                <a:xfrm flipH="1">
                  <a:off x="7143411" y="1395526"/>
                  <a:ext cx="888320" cy="72155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0909B16E-76CD-3F46-8CA1-29505CD28B93}"/>
                    </a:ext>
                  </a:extLst>
                </p:cNvPr>
                <p:cNvCxnSpPr>
                  <a:cxnSpLocks/>
                  <a:stCxn id="61" idx="2"/>
                  <a:endCxn id="56" idx="5"/>
                </p:cNvCxnSpPr>
                <p:nvPr/>
              </p:nvCxnSpPr>
              <p:spPr>
                <a:xfrm flipH="1" flipV="1">
                  <a:off x="7143411" y="2498916"/>
                  <a:ext cx="1492454" cy="67718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6668D9A4-033D-F948-A1DF-559E2E1132F3}"/>
                    </a:ext>
                  </a:extLst>
                </p:cNvPr>
                <p:cNvCxnSpPr>
                  <a:cxnSpLocks/>
                  <a:stCxn id="59" idx="2"/>
                  <a:endCxn id="56" idx="6"/>
                </p:cNvCxnSpPr>
                <p:nvPr/>
              </p:nvCxnSpPr>
              <p:spPr>
                <a:xfrm flipH="1">
                  <a:off x="7222492" y="2307997"/>
                  <a:ext cx="75185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83A756F1-4D30-6B43-91CE-4A585E9D74A9}"/>
                    </a:ext>
                  </a:extLst>
                </p:cNvPr>
                <p:cNvCxnSpPr>
                  <a:cxnSpLocks/>
                  <a:stCxn id="60" idx="2"/>
                  <a:endCxn id="59" idx="6"/>
                </p:cNvCxnSpPr>
                <p:nvPr/>
              </p:nvCxnSpPr>
              <p:spPr>
                <a:xfrm flipH="1">
                  <a:off x="8514348" y="2307997"/>
                  <a:ext cx="606392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FB8E7BF9-6996-1045-93DC-083B25F73401}"/>
                    </a:ext>
                  </a:extLst>
                </p:cNvPr>
                <p:cNvCxnSpPr>
                  <a:cxnSpLocks/>
                  <a:stCxn id="62" idx="1"/>
                  <a:endCxn id="58" idx="6"/>
                </p:cNvCxnSpPr>
                <p:nvPr/>
              </p:nvCxnSpPr>
              <p:spPr>
                <a:xfrm flipH="1" flipV="1">
                  <a:off x="8571731" y="1395526"/>
                  <a:ext cx="2113660" cy="72155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9756807E-5D31-0B48-905D-B7ABAAC4B1F2}"/>
                    </a:ext>
                  </a:extLst>
                </p:cNvPr>
                <p:cNvCxnSpPr>
                  <a:cxnSpLocks/>
                  <a:stCxn id="62" idx="2"/>
                  <a:endCxn id="60" idx="6"/>
                </p:cNvCxnSpPr>
                <p:nvPr/>
              </p:nvCxnSpPr>
              <p:spPr>
                <a:xfrm flipH="1">
                  <a:off x="9660740" y="2307997"/>
                  <a:ext cx="94557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4A6B2785-EBBF-6D48-AC24-9F566B231703}"/>
                    </a:ext>
                  </a:extLst>
                </p:cNvPr>
                <p:cNvCxnSpPr>
                  <a:cxnSpLocks/>
                  <a:stCxn id="62" idx="3"/>
                  <a:endCxn id="61" idx="6"/>
                </p:cNvCxnSpPr>
                <p:nvPr/>
              </p:nvCxnSpPr>
              <p:spPr>
                <a:xfrm flipH="1">
                  <a:off x="9175865" y="2498916"/>
                  <a:ext cx="1509526" cy="67718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0A487929-978D-A54A-808F-FE7FDF4F24EA}"/>
                    </a:ext>
                  </a:extLst>
                </p:cNvPr>
                <p:cNvSpPr/>
                <p:nvPr/>
              </p:nvSpPr>
              <p:spPr>
                <a:xfrm>
                  <a:off x="2295189" y="2053102"/>
                  <a:ext cx="540000" cy="5400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solidFill>
                        <a:schemeClr val="tx1"/>
                      </a:solidFill>
                    </a:rPr>
                    <a:t>S</a:t>
                  </a:r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B32420B9-6E91-9A4B-8DF7-97D25768346B}"/>
                    </a:ext>
                  </a:extLst>
                </p:cNvPr>
                <p:cNvCxnSpPr>
                  <a:cxnSpLocks/>
                  <a:stCxn id="48" idx="2"/>
                  <a:endCxn id="74" idx="6"/>
                </p:cNvCxnSpPr>
                <p:nvPr/>
              </p:nvCxnSpPr>
              <p:spPr>
                <a:xfrm flipH="1">
                  <a:off x="2835189" y="2307997"/>
                  <a:ext cx="606392" cy="1510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67DB55C-E974-2B46-B505-A293E10F55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20462" y="4706021"/>
                <a:ext cx="452817" cy="306854"/>
              </a:xfrm>
              <a:prstGeom prst="rect">
                <a:avLst/>
              </a:prstGeom>
            </p:spPr>
          </p:pic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9530450C-AB4B-F746-A27C-41F7CE2211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39292" y="4708088"/>
                <a:ext cx="452817" cy="306854"/>
              </a:xfrm>
              <a:prstGeom prst="rect">
                <a:avLst/>
              </a:prstGeom>
            </p:spPr>
          </p:pic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317076DA-2122-D64C-9FD6-8A99972CC1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38999" y="4163602"/>
                <a:ext cx="452817" cy="306854"/>
              </a:xfrm>
              <a:prstGeom prst="rect">
                <a:avLst/>
              </a:prstGeom>
            </p:spPr>
          </p:pic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BEF38025-3888-5C42-B7C3-D2A705961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29819" y="5235556"/>
                <a:ext cx="452817" cy="306854"/>
              </a:xfrm>
              <a:prstGeom prst="rect">
                <a:avLst/>
              </a:prstGeom>
            </p:spPr>
          </p:pic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D4CE7FB1-585F-304B-8461-7928A3FD82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151424" y="4697536"/>
                <a:ext cx="452817" cy="306854"/>
              </a:xfrm>
              <a:prstGeom prst="rect">
                <a:avLst/>
              </a:prstGeom>
            </p:spPr>
          </p:pic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D2E870CD-2A1F-4E43-B7AC-AD39E55ADA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963067" y="4724018"/>
                <a:ext cx="452817" cy="306854"/>
              </a:xfrm>
              <a:prstGeom prst="rect">
                <a:avLst/>
              </a:pr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2FFEF9E7-6725-EB49-B38D-E8FEC3B487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979197" y="4150684"/>
                <a:ext cx="452817" cy="306854"/>
              </a:xfrm>
              <a:prstGeom prst="rect">
                <a:avLst/>
              </a:prstGeom>
            </p:spPr>
          </p:pic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03A07A78-CE29-5647-8EDF-60B4ECC4A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620431" y="4722068"/>
                <a:ext cx="452817" cy="306854"/>
              </a:xfrm>
              <a:prstGeom prst="rect">
                <a:avLst/>
              </a:prstGeom>
            </p:spPr>
          </p:pic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1A310D13-957A-D945-B417-46522F3CE1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331486" y="5235556"/>
                <a:ext cx="452817" cy="306854"/>
              </a:xfrm>
              <a:prstGeom prst="rect">
                <a:avLst/>
              </a:prstGeom>
            </p:spPr>
          </p:pic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52DFD20C-62D0-BE4F-80A7-2805F2A7C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530200" y="4697763"/>
                <a:ext cx="452817" cy="306854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61D352-B186-4C4C-AC2A-924F6091C92B}"/>
                </a:ext>
              </a:extLst>
            </p:cNvPr>
            <p:cNvSpPr txBox="1"/>
            <p:nvPr/>
          </p:nvSpPr>
          <p:spPr>
            <a:xfrm>
              <a:off x="6586590" y="5023162"/>
              <a:ext cx="4200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b="1" dirty="0"/>
                <a:t>S</a:t>
              </a:r>
              <a:endParaRPr lang="en-US" sz="2200" b="1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AE84BC5-7375-E642-961A-3EE22BDC5B6E}"/>
                </a:ext>
              </a:extLst>
            </p:cNvPr>
            <p:cNvSpPr txBox="1"/>
            <p:nvPr/>
          </p:nvSpPr>
          <p:spPr>
            <a:xfrm>
              <a:off x="7299452" y="5017263"/>
              <a:ext cx="4200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b="1" dirty="0"/>
                <a:t>A</a:t>
              </a:r>
              <a:endParaRPr lang="en-US" sz="2200" b="1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E149CE5-E3C9-1344-8B29-3697A10A2DF7}"/>
                </a:ext>
              </a:extLst>
            </p:cNvPr>
            <p:cNvSpPr txBox="1"/>
            <p:nvPr/>
          </p:nvSpPr>
          <p:spPr>
            <a:xfrm>
              <a:off x="8293782" y="4456945"/>
              <a:ext cx="4200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b="1" dirty="0"/>
                <a:t>B</a:t>
              </a:r>
              <a:endParaRPr lang="en-US" sz="2200" b="1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03385A5-6706-6E4A-8DC2-8DD1A2F171FA}"/>
                </a:ext>
              </a:extLst>
            </p:cNvPr>
            <p:cNvSpPr txBox="1"/>
            <p:nvPr/>
          </p:nvSpPr>
          <p:spPr>
            <a:xfrm>
              <a:off x="8083730" y="5485846"/>
              <a:ext cx="4200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b="1" dirty="0"/>
                <a:t>C</a:t>
              </a:r>
              <a:endParaRPr lang="en-US" sz="2200" b="1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00BD399-DD6E-5D43-90E4-B6FC4C9BB8EC}"/>
                </a:ext>
              </a:extLst>
            </p:cNvPr>
            <p:cNvSpPr txBox="1"/>
            <p:nvPr/>
          </p:nvSpPr>
          <p:spPr>
            <a:xfrm>
              <a:off x="9228820" y="4978309"/>
              <a:ext cx="4200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b="1" dirty="0"/>
                <a:t>E</a:t>
              </a:r>
              <a:endParaRPr lang="en-US" sz="2200" b="1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25051AA-0520-0348-B520-594446B458F9}"/>
                </a:ext>
              </a:extLst>
            </p:cNvPr>
            <p:cNvSpPr txBox="1"/>
            <p:nvPr/>
          </p:nvSpPr>
          <p:spPr>
            <a:xfrm>
              <a:off x="10512108" y="4090765"/>
              <a:ext cx="4200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/>
                <a:t>F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FACFCE9-3BD7-184E-BAE2-1DC275997C2B}"/>
                </a:ext>
              </a:extLst>
            </p:cNvPr>
            <p:cNvSpPr txBox="1"/>
            <p:nvPr/>
          </p:nvSpPr>
          <p:spPr>
            <a:xfrm>
              <a:off x="10280633" y="4467034"/>
              <a:ext cx="4200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b="1" dirty="0"/>
                <a:t>G</a:t>
              </a:r>
              <a:endParaRPr lang="en-US" sz="2200" b="1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676FF35-ECC1-6346-85E3-EDDB447DFC12}"/>
                </a:ext>
              </a:extLst>
            </p:cNvPr>
            <p:cNvSpPr txBox="1"/>
            <p:nvPr/>
          </p:nvSpPr>
          <p:spPr>
            <a:xfrm>
              <a:off x="10544351" y="4432325"/>
              <a:ext cx="4200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b="1" dirty="0"/>
                <a:t>I</a:t>
              </a:r>
              <a:endParaRPr lang="en-US" sz="2200" b="1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932F0EF-0F8C-AD49-AE27-079D49873F69}"/>
                </a:ext>
              </a:extLst>
            </p:cNvPr>
            <p:cNvSpPr txBox="1"/>
            <p:nvPr/>
          </p:nvSpPr>
          <p:spPr>
            <a:xfrm>
              <a:off x="9963252" y="5278409"/>
              <a:ext cx="4200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b="1" dirty="0"/>
                <a:t>H</a:t>
              </a:r>
              <a:endParaRPr lang="en-US" sz="2200" b="1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E50CA7C-61C2-C946-B0BC-C5F1CCE5F0DF}"/>
                </a:ext>
              </a:extLst>
            </p:cNvPr>
            <p:cNvSpPr txBox="1"/>
            <p:nvPr/>
          </p:nvSpPr>
          <p:spPr>
            <a:xfrm>
              <a:off x="11606058" y="4991199"/>
              <a:ext cx="4200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b="1" dirty="0"/>
                <a:t>D</a:t>
              </a:r>
              <a:endParaRPr lang="en-US" sz="2200" b="1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678E4A0-59E1-9149-A5FF-6125B04E32B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1354" y="3514640"/>
            <a:ext cx="512714" cy="5461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F18CB02-F336-4F4A-935F-F682796699D5}"/>
              </a:ext>
            </a:extLst>
          </p:cNvPr>
          <p:cNvCxnSpPr>
            <a:cxnSpLocks/>
          </p:cNvCxnSpPr>
          <p:nvPr/>
        </p:nvCxnSpPr>
        <p:spPr>
          <a:xfrm flipH="1">
            <a:off x="4270469" y="4053642"/>
            <a:ext cx="126109" cy="1323626"/>
          </a:xfrm>
          <a:prstGeom prst="straightConnector1">
            <a:avLst/>
          </a:prstGeom>
          <a:ln w="2540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B24B911-F792-1C46-B77A-08150A44AA7A}"/>
              </a:ext>
            </a:extLst>
          </p:cNvPr>
          <p:cNvCxnSpPr>
            <a:cxnSpLocks/>
          </p:cNvCxnSpPr>
          <p:nvPr/>
        </p:nvCxnSpPr>
        <p:spPr>
          <a:xfrm>
            <a:off x="4639045" y="3931254"/>
            <a:ext cx="1558484" cy="1418383"/>
          </a:xfrm>
          <a:prstGeom prst="straightConnector1">
            <a:avLst/>
          </a:prstGeom>
          <a:ln w="2540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545AC32-2DD5-944E-B66F-A7808FD99B62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3500754" y="4064881"/>
            <a:ext cx="711344" cy="1295481"/>
          </a:xfrm>
          <a:prstGeom prst="straightConnector1">
            <a:avLst/>
          </a:prstGeom>
          <a:ln w="2540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BBD1CA6-423E-ED41-876A-9C87F199F669}"/>
              </a:ext>
            </a:extLst>
          </p:cNvPr>
          <p:cNvCxnSpPr>
            <a:cxnSpLocks/>
          </p:cNvCxnSpPr>
          <p:nvPr/>
        </p:nvCxnSpPr>
        <p:spPr>
          <a:xfrm>
            <a:off x="4643441" y="4036784"/>
            <a:ext cx="212134" cy="1729467"/>
          </a:xfrm>
          <a:prstGeom prst="straightConnector1">
            <a:avLst/>
          </a:prstGeom>
          <a:ln w="2540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46DD3E7-BA7C-E145-873A-4B8BCA68B606}"/>
              </a:ext>
            </a:extLst>
          </p:cNvPr>
          <p:cNvCxnSpPr>
            <a:cxnSpLocks/>
            <a:endCxn id="77" idx="0"/>
          </p:cNvCxnSpPr>
          <p:nvPr/>
        </p:nvCxnSpPr>
        <p:spPr>
          <a:xfrm>
            <a:off x="4708126" y="4072530"/>
            <a:ext cx="511165" cy="745413"/>
          </a:xfrm>
          <a:prstGeom prst="straightConnector1">
            <a:avLst/>
          </a:prstGeom>
          <a:ln w="2540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ACE8223-A324-8646-85AC-4BF56C7CFE1D}"/>
              </a:ext>
            </a:extLst>
          </p:cNvPr>
          <p:cNvCxnSpPr>
            <a:cxnSpLocks/>
            <a:endCxn id="81" idx="1"/>
          </p:cNvCxnSpPr>
          <p:nvPr/>
        </p:nvCxnSpPr>
        <p:spPr>
          <a:xfrm>
            <a:off x="4715564" y="3931254"/>
            <a:ext cx="2017516" cy="1027198"/>
          </a:xfrm>
          <a:prstGeom prst="straightConnector1">
            <a:avLst/>
          </a:prstGeom>
          <a:ln w="2540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8EAD8E3-E9DF-854E-B3D4-C616F38E47A4}"/>
              </a:ext>
            </a:extLst>
          </p:cNvPr>
          <p:cNvCxnSpPr>
            <a:cxnSpLocks/>
          </p:cNvCxnSpPr>
          <p:nvPr/>
        </p:nvCxnSpPr>
        <p:spPr>
          <a:xfrm>
            <a:off x="4773324" y="3931254"/>
            <a:ext cx="1971663" cy="1436185"/>
          </a:xfrm>
          <a:prstGeom prst="straightConnector1">
            <a:avLst/>
          </a:prstGeom>
          <a:ln w="2540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33CBCA79-AF98-EA44-962A-6A0FC93F0851}"/>
              </a:ext>
            </a:extLst>
          </p:cNvPr>
          <p:cNvCxnSpPr>
            <a:cxnSpLocks/>
            <a:stCxn id="8" idx="3"/>
            <a:endCxn id="83" idx="1"/>
          </p:cNvCxnSpPr>
          <p:nvPr/>
        </p:nvCxnSpPr>
        <p:spPr>
          <a:xfrm>
            <a:off x="4774068" y="3787690"/>
            <a:ext cx="2311301" cy="2255634"/>
          </a:xfrm>
          <a:prstGeom prst="straightConnector1">
            <a:avLst/>
          </a:prstGeom>
          <a:ln w="2540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47BA13A-3D30-C642-A347-B4EB360BC16A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4774068" y="3787690"/>
            <a:ext cx="2758753" cy="1616287"/>
          </a:xfrm>
          <a:prstGeom prst="straightConnector1">
            <a:avLst/>
          </a:prstGeom>
          <a:ln w="2540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113CB570-B374-5F43-9465-E4049C7C5A8D}"/>
              </a:ext>
            </a:extLst>
          </p:cNvPr>
          <p:cNvCxnSpPr>
            <a:cxnSpLocks/>
            <a:stCxn id="8" idx="3"/>
            <a:endCxn id="84" idx="0"/>
          </p:cNvCxnSpPr>
          <p:nvPr/>
        </p:nvCxnSpPr>
        <p:spPr>
          <a:xfrm>
            <a:off x="4774068" y="3787690"/>
            <a:ext cx="3736424" cy="1564414"/>
          </a:xfrm>
          <a:prstGeom prst="straightConnector1">
            <a:avLst/>
          </a:prstGeom>
          <a:ln w="2540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65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0F8C1-7962-404D-8B6C-1A12F9D15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Accomplished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09E77-BF38-404A-B014-94305D030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US" altLang="zh-CN" dirty="0"/>
              <a:t>(In)efficiency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reservation</a:t>
            </a:r>
            <a:r>
              <a:rPr lang="zh-CN" altLang="en-US" dirty="0"/>
              <a:t> </a:t>
            </a:r>
            <a:r>
              <a:rPr lang="en-US" altLang="zh-CN" dirty="0"/>
              <a:t>interface</a:t>
            </a:r>
            <a:r>
              <a:rPr lang="zh-CN" altLang="en-US" dirty="0"/>
              <a:t> </a:t>
            </a:r>
            <a:endParaRPr lang="en-US" altLang="zh-CN" dirty="0"/>
          </a:p>
          <a:p>
            <a:pPr lvl="1">
              <a:buFont typeface="Wingdings" pitchFamily="2" charset="2"/>
              <a:buChar char="ü"/>
            </a:pPr>
            <a:r>
              <a:rPr lang="en-US" altLang="zh-CN" dirty="0"/>
              <a:t>Optimization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oracle</a:t>
            </a:r>
            <a:r>
              <a:rPr lang="zh-CN" altLang="en-US" dirty="0"/>
              <a:t> </a:t>
            </a:r>
            <a:r>
              <a:rPr lang="en-US" altLang="zh-CN" dirty="0"/>
              <a:t>transformation</a:t>
            </a:r>
          </a:p>
          <a:p>
            <a:r>
              <a:rPr lang="en-US" altLang="zh-CN" dirty="0"/>
              <a:t>Redesign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interfaces:</a:t>
            </a:r>
            <a:r>
              <a:rPr lang="zh-CN" altLang="en-US" dirty="0"/>
              <a:t> </a:t>
            </a:r>
            <a:endParaRPr lang="en-US" altLang="zh-CN" dirty="0"/>
          </a:p>
          <a:p>
            <a:pPr lvl="1">
              <a:buFont typeface="Wingdings" pitchFamily="2" charset="2"/>
              <a:buChar char="ü"/>
            </a:pP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exposure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linear-inequality</a:t>
            </a:r>
            <a:r>
              <a:rPr lang="zh-CN" altLang="en-US" dirty="0"/>
              <a:t> </a:t>
            </a:r>
            <a:r>
              <a:rPr lang="en-US" altLang="zh-CN" dirty="0"/>
              <a:t>abstraction</a:t>
            </a:r>
          </a:p>
          <a:p>
            <a:r>
              <a:rPr lang="en-US" altLang="zh-CN" dirty="0"/>
              <a:t>Redesign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interdomain</a:t>
            </a:r>
            <a:r>
              <a:rPr lang="zh-CN" altLang="en-US" dirty="0"/>
              <a:t> </a:t>
            </a:r>
            <a:r>
              <a:rPr lang="en-US" altLang="zh-CN" dirty="0"/>
              <a:t>routing</a:t>
            </a:r>
            <a:r>
              <a:rPr lang="zh-CN" altLang="en-US" dirty="0"/>
              <a:t> </a:t>
            </a:r>
            <a:r>
              <a:rPr lang="en-US" altLang="zh-CN" dirty="0"/>
              <a:t>interfaces:</a:t>
            </a:r>
          </a:p>
          <a:p>
            <a:pPr lvl="1">
              <a:buFont typeface="Wingdings" pitchFamily="2" charset="2"/>
              <a:buChar char="ü"/>
            </a:pPr>
            <a:r>
              <a:rPr lang="en-US" altLang="zh-CN" dirty="0"/>
              <a:t>Software-defined</a:t>
            </a:r>
            <a:r>
              <a:rPr lang="zh-CN" altLang="en-US" dirty="0"/>
              <a:t> </a:t>
            </a:r>
            <a:r>
              <a:rPr lang="en-US" altLang="zh-CN" dirty="0"/>
              <a:t>internetworking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programmable</a:t>
            </a:r>
            <a:r>
              <a:rPr lang="zh-CN" altLang="en-US" dirty="0"/>
              <a:t> </a:t>
            </a:r>
            <a:r>
              <a:rPr lang="en-US" altLang="zh-CN" dirty="0"/>
              <a:t>interfaces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blackbox</a:t>
            </a:r>
            <a:r>
              <a:rPr lang="zh-CN" altLang="en-US" dirty="0"/>
              <a:t> </a:t>
            </a:r>
            <a:r>
              <a:rPr lang="en-US" altLang="zh-CN" dirty="0"/>
              <a:t>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44A14-640F-204B-9BE7-30B6455F0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36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19F6D6B-D383-FD4C-84B0-E55D3B565FD8}"/>
              </a:ext>
            </a:extLst>
          </p:cNvPr>
          <p:cNvSpPr/>
          <p:nvPr/>
        </p:nvSpPr>
        <p:spPr>
          <a:xfrm>
            <a:off x="838200" y="5099050"/>
            <a:ext cx="9563100" cy="12573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Open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 err="1"/>
              <a:t>blackbox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/>
              <a:t>network and</a:t>
            </a:r>
            <a:r>
              <a:rPr lang="zh-CN" altLang="en-US" sz="3200" dirty="0"/>
              <a:t> </a:t>
            </a:r>
            <a:r>
              <a:rPr lang="en-US" altLang="zh-CN" sz="3200" dirty="0"/>
              <a:t>empower</a:t>
            </a:r>
            <a:r>
              <a:rPr lang="zh-CN" altLang="en-US" sz="3200" dirty="0"/>
              <a:t> </a:t>
            </a:r>
            <a:r>
              <a:rPr lang="en-US" altLang="zh-CN" sz="3200" dirty="0"/>
              <a:t>smart</a:t>
            </a:r>
            <a:r>
              <a:rPr lang="zh-CN" altLang="en-US" sz="3200" dirty="0"/>
              <a:t> </a:t>
            </a:r>
            <a:r>
              <a:rPr lang="en-US" altLang="zh-CN" sz="3200" dirty="0"/>
              <a:t>city</a:t>
            </a:r>
            <a:r>
              <a:rPr lang="zh-CN" altLang="en-US" sz="3200" dirty="0"/>
              <a:t> </a:t>
            </a:r>
            <a:r>
              <a:rPr lang="en-US" altLang="zh-CN" sz="3200" dirty="0"/>
              <a:t>applications</a:t>
            </a:r>
            <a:r>
              <a:rPr lang="zh-CN" altLang="en-US" sz="3200" dirty="0"/>
              <a:t> </a:t>
            </a:r>
            <a:r>
              <a:rPr lang="en-US" altLang="zh-CN" sz="3200" dirty="0"/>
              <a:t>with</a:t>
            </a:r>
            <a:r>
              <a:rPr lang="zh-CN" altLang="en-US" sz="3200" dirty="0"/>
              <a:t> </a:t>
            </a:r>
            <a:r>
              <a:rPr lang="en-US" altLang="zh-CN" sz="3200" dirty="0"/>
              <a:t>flexible</a:t>
            </a:r>
            <a:r>
              <a:rPr lang="zh-CN" altLang="en-US" sz="3200" dirty="0"/>
              <a:t> </a:t>
            </a:r>
            <a:r>
              <a:rPr lang="en-US" altLang="zh-CN" sz="3200" dirty="0"/>
              <a:t>control</a:t>
            </a:r>
            <a:r>
              <a:rPr lang="zh-CN" altLang="en-US" sz="3200" dirty="0"/>
              <a:t> </a:t>
            </a:r>
            <a:r>
              <a:rPr lang="en-US" altLang="zh-CN" sz="3200" dirty="0"/>
              <a:t>over</a:t>
            </a:r>
            <a:r>
              <a:rPr lang="zh-CN" altLang="en-US" sz="3200" dirty="0"/>
              <a:t> </a:t>
            </a:r>
            <a:r>
              <a:rPr lang="en-US" altLang="zh-CN" sz="3200" dirty="0"/>
              <a:t>network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1728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0F8C1-7962-404D-8B6C-1A12F9D15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Questions</a:t>
            </a:r>
            <a:r>
              <a:rPr lang="zh-CN" altLang="en-US" dirty="0"/>
              <a:t> </a:t>
            </a:r>
            <a:r>
              <a:rPr lang="en-US" altLang="zh-CN" dirty="0"/>
              <a:t>Awaits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09E77-BF38-404A-B014-94305D030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US" altLang="zh-CN" dirty="0"/>
              <a:t>Unified,</a:t>
            </a:r>
            <a:r>
              <a:rPr lang="zh-CN" altLang="en-US" dirty="0"/>
              <a:t> </a:t>
            </a:r>
            <a:r>
              <a:rPr lang="en-US" altLang="zh-CN" dirty="0"/>
              <a:t>smart</a:t>
            </a:r>
            <a:r>
              <a:rPr lang="zh-CN" altLang="en-US" dirty="0"/>
              <a:t> </a:t>
            </a:r>
            <a:r>
              <a:rPr lang="en-US" altLang="zh-CN" dirty="0"/>
              <a:t>city</a:t>
            </a:r>
            <a:r>
              <a:rPr lang="zh-CN" altLang="en-US" dirty="0"/>
              <a:t> </a:t>
            </a:r>
            <a:r>
              <a:rPr lang="en-US" altLang="zh-CN" dirty="0"/>
              <a:t>application-network</a:t>
            </a:r>
            <a:r>
              <a:rPr lang="zh-CN" altLang="en-US" dirty="0"/>
              <a:t> </a:t>
            </a:r>
            <a:r>
              <a:rPr lang="en-US" altLang="zh-CN" dirty="0"/>
              <a:t>co-programming</a:t>
            </a:r>
          </a:p>
          <a:p>
            <a:r>
              <a:rPr lang="en-US" altLang="zh-CN" dirty="0"/>
              <a:t>Fine-grained,</a:t>
            </a:r>
            <a:r>
              <a:rPr lang="zh-CN" altLang="en-US" dirty="0"/>
              <a:t> </a:t>
            </a:r>
            <a:r>
              <a:rPr lang="en-US" altLang="zh-CN" dirty="0"/>
              <a:t>multi-resource,</a:t>
            </a:r>
            <a:r>
              <a:rPr lang="zh-CN" altLang="en-US" dirty="0"/>
              <a:t> </a:t>
            </a:r>
            <a:r>
              <a:rPr lang="en-US" altLang="zh-CN" dirty="0"/>
              <a:t>multi-domain</a:t>
            </a:r>
            <a:r>
              <a:rPr lang="zh-CN" altLang="en-US" dirty="0"/>
              <a:t> </a:t>
            </a:r>
            <a:r>
              <a:rPr lang="en-US" altLang="zh-CN" dirty="0"/>
              <a:t>orchestration</a:t>
            </a:r>
            <a:r>
              <a:rPr lang="zh-CN" altLang="en-US" dirty="0"/>
              <a:t> </a:t>
            </a:r>
            <a:r>
              <a:rPr lang="en-US" altLang="zh-CN" dirty="0"/>
              <a:t>among</a:t>
            </a:r>
            <a:r>
              <a:rPr lang="zh-CN" altLang="en-US" dirty="0"/>
              <a:t> </a:t>
            </a:r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smart</a:t>
            </a:r>
            <a:r>
              <a:rPr lang="zh-CN" altLang="en-US" dirty="0"/>
              <a:t> </a:t>
            </a:r>
            <a:r>
              <a:rPr lang="en-US" altLang="zh-CN" dirty="0"/>
              <a:t>city</a:t>
            </a:r>
            <a:r>
              <a:rPr lang="zh-CN" altLang="en-US" dirty="0"/>
              <a:t> </a:t>
            </a:r>
            <a:r>
              <a:rPr lang="en-US" altLang="zh-CN" dirty="0"/>
              <a:t>applications</a:t>
            </a:r>
          </a:p>
          <a:p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service</a:t>
            </a:r>
            <a:r>
              <a:rPr lang="zh-CN" altLang="en-US" dirty="0"/>
              <a:t> </a:t>
            </a:r>
            <a:r>
              <a:rPr lang="en-US" altLang="zh-CN" dirty="0"/>
              <a:t>availability</a:t>
            </a:r>
          </a:p>
          <a:p>
            <a:r>
              <a:rPr lang="en-US" altLang="zh-CN" dirty="0"/>
              <a:t>…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44A14-640F-204B-9BE7-30B6455F0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37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EE0887-ADCF-AA46-B3EE-29DC0BFDE47A}"/>
              </a:ext>
            </a:extLst>
          </p:cNvPr>
          <p:cNvSpPr/>
          <p:nvPr/>
        </p:nvSpPr>
        <p:spPr>
          <a:xfrm>
            <a:off x="1318260" y="5775960"/>
            <a:ext cx="9022080" cy="850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i="1" dirty="0">
                <a:solidFill>
                  <a:schemeClr val="tx1"/>
                </a:solidFill>
              </a:rPr>
              <a:t>Please</a:t>
            </a:r>
            <a:r>
              <a:rPr lang="zh-CN" altLang="en-US" sz="2400" i="1" dirty="0">
                <a:solidFill>
                  <a:schemeClr val="tx1"/>
                </a:solidFill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</a:rPr>
              <a:t>drop</a:t>
            </a:r>
            <a:r>
              <a:rPr lang="zh-CN" altLang="en-US" sz="2400" i="1" dirty="0">
                <a:solidFill>
                  <a:schemeClr val="tx1"/>
                </a:solidFill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</a:rPr>
              <a:t>me</a:t>
            </a:r>
            <a:r>
              <a:rPr lang="zh-CN" altLang="en-US" sz="2400" i="1" dirty="0">
                <a:solidFill>
                  <a:schemeClr val="tx1"/>
                </a:solidFill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</a:rPr>
              <a:t>an</a:t>
            </a:r>
            <a:r>
              <a:rPr lang="zh-CN" altLang="en-US" sz="2400" i="1" dirty="0">
                <a:solidFill>
                  <a:schemeClr val="tx1"/>
                </a:solidFill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</a:rPr>
              <a:t>email</a:t>
            </a:r>
            <a:r>
              <a:rPr lang="zh-CN" altLang="en-US" sz="2400" i="1" dirty="0">
                <a:solidFill>
                  <a:schemeClr val="tx1"/>
                </a:solidFill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</a:rPr>
              <a:t>(xiangq27@gmail.com</a:t>
            </a:r>
            <a:r>
              <a:rPr lang="zh-CN" altLang="en-US" sz="2400" i="1" dirty="0">
                <a:solidFill>
                  <a:schemeClr val="tx1"/>
                </a:solidFill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</a:rPr>
              <a:t>/</a:t>
            </a:r>
            <a:r>
              <a:rPr lang="zh-CN" altLang="en-US" sz="2400" i="1" dirty="0">
                <a:solidFill>
                  <a:schemeClr val="tx1"/>
                </a:solidFill>
              </a:rPr>
              <a:t> </a:t>
            </a:r>
            <a:r>
              <a:rPr lang="en-US" altLang="zh-CN" sz="2400" i="1" dirty="0" err="1">
                <a:solidFill>
                  <a:schemeClr val="tx1"/>
                </a:solidFill>
              </a:rPr>
              <a:t>qiaoxiang@xmu.edu.cn</a:t>
            </a:r>
            <a:r>
              <a:rPr lang="en-US" altLang="zh-CN" sz="2400" i="1" dirty="0">
                <a:solidFill>
                  <a:schemeClr val="tx1"/>
                </a:solidFill>
              </a:rPr>
              <a:t>)</a:t>
            </a:r>
            <a:r>
              <a:rPr lang="zh-CN" altLang="en-US" sz="2400" i="1" dirty="0">
                <a:solidFill>
                  <a:schemeClr val="tx1"/>
                </a:solidFill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</a:rPr>
              <a:t>if</a:t>
            </a:r>
            <a:r>
              <a:rPr lang="zh-CN" altLang="en-US" sz="2400" i="1" dirty="0">
                <a:solidFill>
                  <a:schemeClr val="tx1"/>
                </a:solidFill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</a:rPr>
              <a:t>you</a:t>
            </a:r>
            <a:r>
              <a:rPr lang="zh-CN" altLang="en-US" sz="2400" i="1" dirty="0">
                <a:solidFill>
                  <a:schemeClr val="tx1"/>
                </a:solidFill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</a:rPr>
              <a:t>are</a:t>
            </a:r>
            <a:r>
              <a:rPr lang="zh-CN" altLang="en-US" sz="2400" i="1" dirty="0">
                <a:solidFill>
                  <a:schemeClr val="tx1"/>
                </a:solidFill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</a:rPr>
              <a:t>interested.</a:t>
            </a:r>
            <a:endParaRPr lang="en-US" sz="2400" i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30F17A-971F-7F4A-85B6-DFB2A33382ED}"/>
              </a:ext>
            </a:extLst>
          </p:cNvPr>
          <p:cNvSpPr/>
          <p:nvPr/>
        </p:nvSpPr>
        <p:spPr>
          <a:xfrm>
            <a:off x="4404360" y="4321652"/>
            <a:ext cx="2849880" cy="1386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i="1" dirty="0">
                <a:solidFill>
                  <a:srgbClr val="FF0000"/>
                </a:solidFill>
              </a:rPr>
              <a:t>Thank</a:t>
            </a:r>
            <a:r>
              <a:rPr lang="zh-CN" altLang="en-US" sz="4000" i="1" dirty="0">
                <a:solidFill>
                  <a:srgbClr val="FF0000"/>
                </a:solidFill>
              </a:rPr>
              <a:t> </a:t>
            </a:r>
            <a:r>
              <a:rPr lang="en-US" altLang="zh-CN" sz="4000" i="1" dirty="0">
                <a:solidFill>
                  <a:srgbClr val="FF0000"/>
                </a:solidFill>
              </a:rPr>
              <a:t>you!</a:t>
            </a:r>
            <a:endParaRPr lang="en-US" sz="40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164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3035BF-D716-4440-85E5-38F2EA8C0176}"/>
              </a:ext>
            </a:extLst>
          </p:cNvPr>
          <p:cNvSpPr txBox="1"/>
          <p:nvPr/>
        </p:nvSpPr>
        <p:spPr>
          <a:xfrm>
            <a:off x="1325880" y="2331720"/>
            <a:ext cx="97078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i="1" dirty="0"/>
              <a:t>Driving</a:t>
            </a:r>
            <a:r>
              <a:rPr lang="zh-CN" altLang="en-US" sz="3600" b="1" i="1" dirty="0"/>
              <a:t> </a:t>
            </a:r>
            <a:r>
              <a:rPr lang="en-US" altLang="zh-CN" sz="3600" b="1" i="1" dirty="0"/>
              <a:t>Question:</a:t>
            </a:r>
          </a:p>
          <a:p>
            <a:pPr algn="ctr"/>
            <a:r>
              <a:rPr lang="en-US" altLang="zh-CN" sz="3600" i="1" dirty="0"/>
              <a:t>How</a:t>
            </a:r>
            <a:r>
              <a:rPr lang="zh-CN" altLang="en-US" sz="3600" i="1" dirty="0"/>
              <a:t> </a:t>
            </a:r>
            <a:r>
              <a:rPr lang="en-US" altLang="zh-CN" sz="3600" i="1" dirty="0"/>
              <a:t>Internet</a:t>
            </a:r>
            <a:r>
              <a:rPr lang="zh-CN" altLang="en-US" sz="3600" i="1" dirty="0"/>
              <a:t> </a:t>
            </a:r>
            <a:r>
              <a:rPr lang="en-US" altLang="zh-CN" sz="3600" i="1" dirty="0"/>
              <a:t>should</a:t>
            </a:r>
            <a:r>
              <a:rPr lang="zh-CN" altLang="en-US" sz="3600" i="1" dirty="0"/>
              <a:t> </a:t>
            </a:r>
            <a:r>
              <a:rPr lang="en-US" altLang="zh-CN" sz="3600" i="1" dirty="0"/>
              <a:t>be</a:t>
            </a:r>
            <a:r>
              <a:rPr lang="zh-CN" altLang="en-US" sz="3600" i="1" dirty="0"/>
              <a:t> </a:t>
            </a:r>
            <a:r>
              <a:rPr lang="en-US" altLang="zh-CN" sz="3600" i="1" dirty="0"/>
              <a:t>redesigned</a:t>
            </a:r>
            <a:r>
              <a:rPr lang="zh-CN" altLang="en-US" sz="3600" i="1" dirty="0"/>
              <a:t> </a:t>
            </a:r>
            <a:r>
              <a:rPr lang="en-US" altLang="zh-CN" sz="3600" i="1" dirty="0"/>
              <a:t>to</a:t>
            </a:r>
            <a:r>
              <a:rPr lang="zh-CN" altLang="en-US" sz="3600" i="1" dirty="0"/>
              <a:t> </a:t>
            </a:r>
            <a:r>
              <a:rPr lang="en-US" altLang="zh-CN" sz="3600" i="1" dirty="0"/>
              <a:t>support</a:t>
            </a:r>
            <a:r>
              <a:rPr lang="zh-CN" altLang="en-US" sz="3600" i="1" dirty="0"/>
              <a:t> </a:t>
            </a:r>
            <a:r>
              <a:rPr lang="en-US" altLang="zh-CN" sz="3600" i="1" dirty="0"/>
              <a:t>efficient,</a:t>
            </a:r>
            <a:r>
              <a:rPr lang="zh-CN" altLang="en-US" sz="3600" i="1" dirty="0"/>
              <a:t> </a:t>
            </a:r>
            <a:r>
              <a:rPr lang="en-US" altLang="zh-CN" sz="3600" i="1" dirty="0"/>
              <a:t>flexible</a:t>
            </a:r>
            <a:r>
              <a:rPr lang="zh-CN" altLang="en-US" sz="3600" i="1" dirty="0"/>
              <a:t> </a:t>
            </a:r>
            <a:r>
              <a:rPr lang="en-US" altLang="zh-CN" sz="3600" i="1" dirty="0"/>
              <a:t>smart</a:t>
            </a:r>
            <a:r>
              <a:rPr lang="zh-CN" altLang="en-US" sz="3600" i="1" dirty="0"/>
              <a:t> </a:t>
            </a:r>
            <a:r>
              <a:rPr lang="en-US" altLang="zh-CN" sz="3600" i="1" dirty="0"/>
              <a:t>cities?</a:t>
            </a:r>
            <a:endParaRPr lang="en-US" sz="36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4D2CF4-007D-BE4D-BFE1-26563DEC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979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F356-0518-EE45-AD41-765A6F144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Issues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35226-98AC-344F-973D-1996194B2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application,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general-purpose,</a:t>
            </a:r>
            <a:r>
              <a:rPr lang="zh-CN" altLang="en-US" dirty="0"/>
              <a:t> </a:t>
            </a:r>
            <a:r>
              <a:rPr lang="en-US" altLang="zh-CN" dirty="0"/>
              <a:t>best-effort</a:t>
            </a:r>
            <a:r>
              <a:rPr lang="zh-CN" altLang="en-US" dirty="0"/>
              <a:t> </a:t>
            </a:r>
            <a:r>
              <a:rPr lang="en-US" altLang="zh-CN" dirty="0"/>
              <a:t>black</a:t>
            </a:r>
            <a:r>
              <a:rPr lang="zh-CN" altLang="en-US" dirty="0"/>
              <a:t> </a:t>
            </a:r>
            <a:r>
              <a:rPr lang="en-US" altLang="zh-CN" dirty="0"/>
              <a:t>box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sz="1200" dirty="0"/>
          </a:p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network,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applications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indifferent</a:t>
            </a:r>
            <a:r>
              <a:rPr lang="zh-CN" altLang="en-US" dirty="0"/>
              <a:t>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A7237-DC13-6D4D-B5DB-D17DF32C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236346-914C-2942-BA3E-6CF0448C1818}"/>
              </a:ext>
            </a:extLst>
          </p:cNvPr>
          <p:cNvGrpSpPr/>
          <p:nvPr/>
        </p:nvGrpSpPr>
        <p:grpSpPr>
          <a:xfrm>
            <a:off x="4476372" y="2584580"/>
            <a:ext cx="4737678" cy="1436263"/>
            <a:chOff x="1675018" y="2757687"/>
            <a:chExt cx="3707723" cy="92651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03E074E-58F6-854E-BC4E-BCBD63788F28}"/>
                </a:ext>
              </a:extLst>
            </p:cNvPr>
            <p:cNvSpPr/>
            <p:nvPr/>
          </p:nvSpPr>
          <p:spPr bwMode="auto">
            <a:xfrm>
              <a:off x="1675019" y="2764947"/>
              <a:ext cx="563321" cy="39913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s</a:t>
              </a:r>
              <a:r>
                <a:rPr lang="en-US" sz="24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A8A7E02-D5CD-9547-9C68-A1708FCE6E2C}"/>
                </a:ext>
              </a:extLst>
            </p:cNvPr>
            <p:cNvSpPr/>
            <p:nvPr/>
          </p:nvSpPr>
          <p:spPr bwMode="auto">
            <a:xfrm>
              <a:off x="4819419" y="2764947"/>
              <a:ext cx="563321" cy="39913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d</a:t>
              </a:r>
              <a:r>
                <a:rPr lang="en-US" sz="24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637BFC-3CFE-4C41-98CB-E7809A344929}"/>
                </a:ext>
              </a:extLst>
            </p:cNvPr>
            <p:cNvSpPr/>
            <p:nvPr/>
          </p:nvSpPr>
          <p:spPr bwMode="auto">
            <a:xfrm>
              <a:off x="1675018" y="3285073"/>
              <a:ext cx="563321" cy="39913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s</a:t>
              </a:r>
              <a:r>
                <a:rPr lang="en-US" sz="24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163CDB9-0110-3A46-AE36-D48F80095F59}"/>
                </a:ext>
              </a:extLst>
            </p:cNvPr>
            <p:cNvSpPr/>
            <p:nvPr/>
          </p:nvSpPr>
          <p:spPr bwMode="auto">
            <a:xfrm>
              <a:off x="4819420" y="3285073"/>
              <a:ext cx="563321" cy="39913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d</a:t>
              </a:r>
              <a:r>
                <a:rPr lang="en-US" sz="24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2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37B9C1C-612A-5240-92D2-18D787C87D9B}"/>
                </a:ext>
              </a:extLst>
            </p:cNvPr>
            <p:cNvSpPr/>
            <p:nvPr/>
          </p:nvSpPr>
          <p:spPr bwMode="auto">
            <a:xfrm>
              <a:off x="2644126" y="2757687"/>
              <a:ext cx="1769508" cy="914400"/>
            </a:xfrm>
            <a:prstGeom prst="ellipse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ECFF6F5-8CA8-D54E-8312-3E1CDEB7A795}"/>
                </a:ext>
              </a:extLst>
            </p:cNvPr>
            <p:cNvCxnSpPr/>
            <p:nvPr/>
          </p:nvCxnSpPr>
          <p:spPr bwMode="auto">
            <a:xfrm>
              <a:off x="2238339" y="2964512"/>
              <a:ext cx="552226" cy="613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A83982-46C7-2742-80BE-AFAEAA699730}"/>
                </a:ext>
              </a:extLst>
            </p:cNvPr>
            <p:cNvCxnSpPr/>
            <p:nvPr/>
          </p:nvCxnSpPr>
          <p:spPr bwMode="auto">
            <a:xfrm>
              <a:off x="2231144" y="3474019"/>
              <a:ext cx="552226" cy="613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035CD24-0369-7046-8A19-1D764F1F8D0E}"/>
                </a:ext>
              </a:extLst>
            </p:cNvPr>
            <p:cNvCxnSpPr/>
            <p:nvPr/>
          </p:nvCxnSpPr>
          <p:spPr bwMode="auto">
            <a:xfrm>
              <a:off x="4267193" y="2964512"/>
              <a:ext cx="552226" cy="613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BADC014-EDE5-754A-97DD-55075D9E9D7C}"/>
                </a:ext>
              </a:extLst>
            </p:cNvPr>
            <p:cNvCxnSpPr/>
            <p:nvPr/>
          </p:nvCxnSpPr>
          <p:spPr bwMode="auto">
            <a:xfrm>
              <a:off x="4259998" y="3474019"/>
              <a:ext cx="552226" cy="613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CB04C965-FF3B-2248-9427-62B12513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641" y="2506306"/>
            <a:ext cx="690744" cy="6907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CB7C6E-81EA-ED44-92DB-938B8676D92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1641" y="3380058"/>
            <a:ext cx="690744" cy="6907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548582-6FF1-AA4A-8B99-78E601F45B4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3567" y="2498145"/>
            <a:ext cx="1383969" cy="814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01E987-062E-BB4B-B833-F4A7D9905C8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0582" y="3401462"/>
            <a:ext cx="1448254" cy="86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7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04E80-B3C8-EC4C-B327-12CB7FD37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</p:spPr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Approach:</a:t>
            </a:r>
            <a:r>
              <a:rPr lang="zh-CN" altLang="en-US" dirty="0"/>
              <a:t> </a:t>
            </a:r>
            <a:r>
              <a:rPr lang="en-US" altLang="zh-CN" dirty="0"/>
              <a:t>Network-Application</a:t>
            </a:r>
            <a:r>
              <a:rPr lang="zh-CN" altLang="en-US" dirty="0"/>
              <a:t> </a:t>
            </a:r>
            <a:r>
              <a:rPr lang="en-US" altLang="zh-CN" dirty="0"/>
              <a:t>Integration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41D01-E53E-7D44-857E-1A47966D0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Network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black</a:t>
            </a:r>
            <a:r>
              <a:rPr lang="zh-CN" altLang="en-US" dirty="0"/>
              <a:t> </a:t>
            </a:r>
            <a:r>
              <a:rPr lang="en-US" altLang="zh-CN" dirty="0"/>
              <a:t>box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provide</a:t>
            </a:r>
            <a:r>
              <a:rPr lang="zh-CN" altLang="en-US" dirty="0"/>
              <a:t> </a:t>
            </a:r>
            <a:r>
              <a:rPr lang="en-US" altLang="zh-CN" dirty="0"/>
              <a:t>applications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utilize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resources</a:t>
            </a:r>
          </a:p>
          <a:p>
            <a:endParaRPr lang="en-US" dirty="0"/>
          </a:p>
          <a:p>
            <a:r>
              <a:rPr lang="en-US" altLang="zh-CN" b="1" dirty="0"/>
              <a:t>Application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provide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semantics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instructions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support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requirements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549C6-E255-AF4E-B054-772EEBF7E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38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0F8C1-7962-404D-8B6C-1A12F9D15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Roadmap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09E77-BF38-404A-B014-94305D030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(in)efficient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interfaces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be?</a:t>
            </a:r>
          </a:p>
          <a:p>
            <a:pPr lvl="1"/>
            <a:r>
              <a:rPr lang="en-US" altLang="zh-CN" dirty="0" err="1">
                <a:solidFill>
                  <a:srgbClr val="FF0000"/>
                </a:solidFill>
              </a:rPr>
              <a:t>BoxOpt</a:t>
            </a:r>
            <a:r>
              <a:rPr lang="en-US" altLang="zh-CN" dirty="0">
                <a:solidFill>
                  <a:srgbClr val="FF0000"/>
                </a:solidFill>
              </a:rPr>
              <a:t>: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optimizing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the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dark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[AAAI-19]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[TON-21]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44A14-640F-204B-9BE7-30B6455F0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78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Fairy</a:t>
            </a:r>
            <a:r>
              <a:rPr lang="zh-CN" altLang="en-US" dirty="0"/>
              <a:t> </a:t>
            </a:r>
            <a:r>
              <a:rPr lang="en-US" altLang="zh-CN" dirty="0"/>
              <a:t>Tale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N</a:t>
            </a:r>
            <a:r>
              <a:rPr lang="en-US" sz="2400" dirty="0"/>
              <a:t>etwork resource reservation systems</a:t>
            </a:r>
            <a:r>
              <a:rPr lang="zh-CN" altLang="en-US" sz="2400" dirty="0"/>
              <a:t> </a:t>
            </a:r>
            <a:r>
              <a:rPr lang="en-US" altLang="zh-CN" sz="2400" dirty="0"/>
              <a:t>(e.g.,</a:t>
            </a:r>
            <a:r>
              <a:rPr lang="zh-CN" altLang="en-US" sz="2400" dirty="0"/>
              <a:t> </a:t>
            </a:r>
            <a:r>
              <a:rPr lang="en-US" altLang="zh-CN" sz="2400" dirty="0"/>
              <a:t>RSVP)</a:t>
            </a:r>
          </a:p>
          <a:p>
            <a:pPr lvl="1"/>
            <a:r>
              <a:rPr lang="en-US" altLang="zh-CN" sz="2000" dirty="0"/>
              <a:t>bring</a:t>
            </a:r>
            <a:r>
              <a:rPr lang="en-US" sz="2000" dirty="0"/>
              <a:t> substantial</a:t>
            </a:r>
            <a:r>
              <a:rPr lang="zh-CN" altLang="en-US" sz="2000" dirty="0"/>
              <a:t> </a:t>
            </a:r>
            <a:r>
              <a:rPr lang="en-US" sz="2000" dirty="0"/>
              <a:t>benefits of providing predictable network resources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m</a:t>
            </a:r>
            <a:r>
              <a:rPr lang="en-US" sz="2000" dirty="0"/>
              <a:t>odern distributed applications (e.g., </a:t>
            </a:r>
            <a:r>
              <a:rPr lang="en-US" altLang="zh-CN" sz="2000" dirty="0"/>
              <a:t>Hadoop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Spark</a:t>
            </a:r>
            <a:r>
              <a:rPr lang="en-US" sz="2000" dirty="0"/>
              <a:t>) .</a:t>
            </a:r>
          </a:p>
          <a:p>
            <a:pPr lvl="1"/>
            <a:r>
              <a:rPr lang="en-US" altLang="zh-CN" sz="2000" dirty="0"/>
              <a:t>provide</a:t>
            </a:r>
            <a:r>
              <a:rPr 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b="1" dirty="0"/>
              <a:t>simple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reservation</a:t>
            </a:r>
            <a:r>
              <a:rPr lang="zh-CN" altLang="en-US" sz="2000" b="1" dirty="0"/>
              <a:t> </a:t>
            </a:r>
            <a:r>
              <a:rPr lang="en-US" sz="2000" b="1" dirty="0"/>
              <a:t>interface</a:t>
            </a:r>
            <a:r>
              <a:rPr lang="zh-CN" altLang="en-US" sz="2000" dirty="0"/>
              <a:t> </a:t>
            </a:r>
            <a:r>
              <a:rPr lang="en-US" sz="2000" dirty="0"/>
              <a:t>for users to submit</a:t>
            </a:r>
            <a:r>
              <a:rPr lang="zh-CN" altLang="en-US" sz="2000" dirty="0"/>
              <a:t> </a:t>
            </a:r>
            <a:r>
              <a:rPr lang="en-US" sz="2000" dirty="0"/>
              <a:t>requests for reserving a specific amount of bandwidth, and</a:t>
            </a:r>
            <a:r>
              <a:rPr lang="zh-CN" altLang="en-US" sz="2000" dirty="0"/>
              <a:t> </a:t>
            </a:r>
            <a:r>
              <a:rPr lang="en-US" sz="2000" dirty="0"/>
              <a:t>return either success or failure</a:t>
            </a:r>
            <a:r>
              <a:rPr lang="en-US" altLang="zh-CN" sz="2000" dirty="0"/>
              <a:t>.</a:t>
            </a:r>
            <a:endParaRPr lang="en-US" sz="20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6014" y="4905813"/>
            <a:ext cx="1285955" cy="1457298"/>
          </a:xfrm>
          <a:prstGeom prst="rect">
            <a:avLst/>
          </a:prstGeom>
        </p:spPr>
      </p:pic>
      <p:sp>
        <p:nvSpPr>
          <p:cNvPr id="7" name="Oval Callout 6"/>
          <p:cNvSpPr/>
          <p:nvPr/>
        </p:nvSpPr>
        <p:spPr>
          <a:xfrm>
            <a:off x="3746391" y="3568745"/>
            <a:ext cx="2806815" cy="1117601"/>
          </a:xfrm>
          <a:prstGeom prst="wedgeEllipseCallout">
            <a:avLst>
              <a:gd name="adj1" fmla="val -39692"/>
              <a:gd name="adj2" fmla="val 75408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Request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bandwidths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for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flows.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I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can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tell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you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if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you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can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get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them.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476" y="4784229"/>
            <a:ext cx="882314" cy="1572121"/>
          </a:xfrm>
          <a:prstGeom prst="rect">
            <a:avLst/>
          </a:prstGeom>
        </p:spPr>
      </p:pic>
      <p:sp>
        <p:nvSpPr>
          <p:cNvPr id="9" name="Oval Callout 8"/>
          <p:cNvSpPr/>
          <p:nvPr/>
        </p:nvSpPr>
        <p:spPr>
          <a:xfrm>
            <a:off x="6722379" y="3593968"/>
            <a:ext cx="2700856" cy="1092378"/>
          </a:xfrm>
          <a:prstGeom prst="wedgeEllipseCallout">
            <a:avLst>
              <a:gd name="adj1" fmla="val 33023"/>
              <a:gd name="adj2" fmla="val 82406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What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are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the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optimal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bandwidths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I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can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get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from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network?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0570" y="5240718"/>
            <a:ext cx="1295400" cy="680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957" y="5740373"/>
            <a:ext cx="988387" cy="52628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8963" y="4764373"/>
            <a:ext cx="2222500" cy="427404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953787" y="4914831"/>
            <a:ext cx="2121982" cy="1377630"/>
            <a:chOff x="-376219" y="4879502"/>
            <a:chExt cx="2121982" cy="137763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376219" y="4879502"/>
              <a:ext cx="2121982" cy="137763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58431" y="5274300"/>
              <a:ext cx="1635103" cy="796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87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NRR</a:t>
            </a:r>
            <a:r>
              <a:rPr lang="zh-CN" altLang="en-US" sz="2400" dirty="0"/>
              <a:t> </a:t>
            </a:r>
            <a:r>
              <a:rPr lang="en-US" altLang="zh-CN" sz="2400" dirty="0"/>
              <a:t>module</a:t>
            </a:r>
            <a:r>
              <a:rPr lang="zh-CN" altLang="en-US" sz="2400" dirty="0"/>
              <a:t> </a:t>
            </a:r>
            <a:r>
              <a:rPr lang="en-US" altLang="zh-CN" sz="2400" dirty="0"/>
              <a:t>uses</a:t>
            </a:r>
            <a:r>
              <a:rPr lang="zh-CN" altLang="en-US" sz="2400" dirty="0"/>
              <a:t> </a:t>
            </a:r>
            <a:r>
              <a:rPr lang="en-US" altLang="zh-CN" sz="2400" dirty="0"/>
              <a:t>l</a:t>
            </a:r>
            <a:r>
              <a:rPr lang="en-US" sz="2400" dirty="0"/>
              <a:t>inear inequalities to model the bandwidth availability and sharing information of flows</a:t>
            </a:r>
            <a:r>
              <a:rPr lang="en-US" altLang="zh-CN" sz="2400" dirty="0"/>
              <a:t>.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Reservation</a:t>
            </a:r>
            <a:r>
              <a:rPr lang="zh-CN" altLang="en-US" dirty="0"/>
              <a:t> </a:t>
            </a:r>
            <a:r>
              <a:rPr lang="en-US" altLang="zh-CN" dirty="0"/>
              <a:t>Interface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Membership</a:t>
            </a:r>
            <a:r>
              <a:rPr lang="zh-CN" altLang="en-US" dirty="0"/>
              <a:t> </a:t>
            </a:r>
            <a:r>
              <a:rPr lang="en-US" altLang="zh-CN" dirty="0"/>
              <a:t>Oracle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9</a:t>
            </a:fld>
            <a:endParaRPr lang="en-US"/>
          </a:p>
        </p:txBody>
      </p:sp>
      <p:pic>
        <p:nvPicPr>
          <p:cNvPr id="156" name="Content Placeholder 15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129" y="4130434"/>
            <a:ext cx="4805363" cy="1824258"/>
          </a:xfrm>
        </p:spPr>
      </p:pic>
      <p:grpSp>
        <p:nvGrpSpPr>
          <p:cNvPr id="161" name="Group 160"/>
          <p:cNvGrpSpPr/>
          <p:nvPr/>
        </p:nvGrpSpPr>
        <p:grpSpPr>
          <a:xfrm>
            <a:off x="9807056" y="4487594"/>
            <a:ext cx="2457826" cy="1626403"/>
            <a:chOff x="6092396" y="3745820"/>
            <a:chExt cx="3089701" cy="2391073"/>
          </a:xfrm>
        </p:grpSpPr>
        <p:grpSp>
          <p:nvGrpSpPr>
            <p:cNvPr id="162" name="Group 161"/>
            <p:cNvGrpSpPr/>
            <p:nvPr/>
          </p:nvGrpSpPr>
          <p:grpSpPr>
            <a:xfrm>
              <a:off x="6092396" y="3745820"/>
              <a:ext cx="3089701" cy="2391073"/>
              <a:chOff x="1711173" y="4143912"/>
              <a:chExt cx="3546084" cy="2629605"/>
            </a:xfrm>
          </p:grpSpPr>
          <p:cxnSp>
            <p:nvCxnSpPr>
              <p:cNvPr id="164" name="Straight Arrow Connector 163"/>
              <p:cNvCxnSpPr/>
              <p:nvPr/>
            </p:nvCxnSpPr>
            <p:spPr bwMode="auto">
              <a:xfrm flipV="1">
                <a:off x="2504752" y="6197468"/>
                <a:ext cx="2252672" cy="5442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65" name="Straight Arrow Connector 164"/>
              <p:cNvCxnSpPr/>
              <p:nvPr/>
            </p:nvCxnSpPr>
            <p:spPr bwMode="auto">
              <a:xfrm flipV="1">
                <a:off x="2519328" y="4224071"/>
                <a:ext cx="0" cy="1992083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6" name="Rectangle 165"/>
                  <p:cNvSpPr/>
                  <p:nvPr/>
                </p:nvSpPr>
                <p:spPr>
                  <a:xfrm>
                    <a:off x="2551741" y="4143912"/>
                    <a:ext cx="883756" cy="8459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lv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800" b="0" i="1" kern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kern="0" dirty="0" smtClean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b="0" i="1" kern="0" dirty="0" smtClean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1741" y="4143912"/>
                    <a:ext cx="883756" cy="845954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7" name="Rectangle 166"/>
              <p:cNvSpPr/>
              <p:nvPr/>
            </p:nvSpPr>
            <p:spPr>
              <a:xfrm>
                <a:off x="1711173" y="4411367"/>
                <a:ext cx="849249" cy="5971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s-IS" dirty="0"/>
                  <a:t>100 </a:t>
                </a:r>
                <a:endParaRPr lang="en-US" dirty="0"/>
              </a:p>
            </p:txBody>
          </p:sp>
          <p:sp>
            <p:nvSpPr>
              <p:cNvPr id="168" name="Right Triangle 167"/>
              <p:cNvSpPr/>
              <p:nvPr/>
            </p:nvSpPr>
            <p:spPr bwMode="auto">
              <a:xfrm>
                <a:off x="2530629" y="4811179"/>
                <a:ext cx="1427276" cy="1367643"/>
              </a:xfrm>
              <a:prstGeom prst="rtTriangl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600" baseline="-250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4408008" y="6176373"/>
                <a:ext cx="849249" cy="5971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s-IS" dirty="0"/>
                  <a:t>100 </a:t>
                </a:r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Rectangle 162"/>
                <p:cNvSpPr/>
                <p:nvPr/>
              </p:nvSpPr>
              <p:spPr>
                <a:xfrm>
                  <a:off x="7971985" y="4994010"/>
                  <a:ext cx="780413" cy="76921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1985" y="4994010"/>
                  <a:ext cx="780413" cy="76921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4" name="Group 173"/>
          <p:cNvGrpSpPr/>
          <p:nvPr/>
        </p:nvGrpSpPr>
        <p:grpSpPr>
          <a:xfrm>
            <a:off x="5831334" y="4001294"/>
            <a:ext cx="4150866" cy="2169855"/>
            <a:chOff x="7237062" y="3117538"/>
            <a:chExt cx="4150866" cy="2169855"/>
          </a:xfrm>
        </p:grpSpPr>
        <p:grpSp>
          <p:nvGrpSpPr>
            <p:cNvPr id="157" name="Group 156"/>
            <p:cNvGrpSpPr/>
            <p:nvPr/>
          </p:nvGrpSpPr>
          <p:grpSpPr>
            <a:xfrm>
              <a:off x="7307452" y="3547345"/>
              <a:ext cx="4080476" cy="1241237"/>
              <a:chOff x="7865027" y="2186480"/>
              <a:chExt cx="4080476" cy="124123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8" name="TextBox 157"/>
                  <p:cNvSpPr txBox="1"/>
                  <p:nvPr/>
                </p:nvSpPr>
                <p:spPr>
                  <a:xfrm>
                    <a:off x="7865027" y="2186480"/>
                    <a:ext cx="3862468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≤100</m:t>
                          </m:r>
                          <m:r>
                            <a:rPr lang="zh-CN" altLang="en-US" sz="20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𝑀𝑏𝑝𝑠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, ∀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,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58" name="TextBox 1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65027" y="2186480"/>
                    <a:ext cx="3862468" cy="307777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315" t="-146000" b="-18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9" name="TextBox 158"/>
                  <p:cNvSpPr txBox="1"/>
                  <p:nvPr/>
                </p:nvSpPr>
                <p:spPr>
                  <a:xfrm>
                    <a:off x="7865027" y="2656787"/>
                    <a:ext cx="4080476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≤100</m:t>
                          </m:r>
                          <m:r>
                            <a:rPr lang="zh-CN" altLang="en-US" sz="20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𝑀𝑏𝑝𝑠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, ∀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7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8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,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59" name="TextBox 1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65027" y="2656787"/>
                    <a:ext cx="4080476" cy="307777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299" t="-143137" b="-17451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0" name="TextBox 159"/>
                  <p:cNvSpPr txBox="1"/>
                  <p:nvPr/>
                </p:nvSpPr>
                <p:spPr>
                  <a:xfrm>
                    <a:off x="7865027" y="3119940"/>
                    <a:ext cx="3834062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≤100</m:t>
                          </m:r>
                          <m:r>
                            <a:rPr lang="zh-CN" altLang="en-US" sz="20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𝑀𝑏𝑝𝑠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, ∀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.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60" name="TextBox 1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65027" y="3119940"/>
                    <a:ext cx="3834062" cy="307777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318" t="-143137" b="-17451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TextBox 171"/>
                <p:cNvSpPr txBox="1"/>
                <p:nvPr/>
              </p:nvSpPr>
              <p:spPr>
                <a:xfrm>
                  <a:off x="7573520" y="3117538"/>
                  <a:ext cx="322639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000" b="1" dirty="0"/>
                    <a:t>Bandwidth</a:t>
                  </a:r>
                  <a:r>
                    <a:rPr lang="zh-CN" altLang="en-US" sz="2000" b="1" dirty="0"/>
                    <a:t> </a:t>
                  </a:r>
                  <a:r>
                    <a:rPr lang="en-US" altLang="zh-CN" sz="2000" b="1" dirty="0"/>
                    <a:t>feasible</a:t>
                  </a:r>
                  <a:r>
                    <a:rPr lang="zh-CN" altLang="en-US" sz="2000" b="1" dirty="0"/>
                    <a:t> </a:t>
                  </a:r>
                  <a:r>
                    <a:rPr lang="en-US" altLang="zh-CN" sz="2000" b="1" dirty="0"/>
                    <a:t>region</a:t>
                  </a:r>
                  <a:r>
                    <a:rPr lang="zh-CN" altLang="en-US" sz="2000" b="1" dirty="0"/>
                    <a:t> </a:t>
                  </a:r>
                  <a14:m>
                    <m:oMath xmlns:m="http://schemas.openxmlformats.org/officeDocument/2006/math">
                      <m:r>
                        <a:rPr lang="en-US" altLang="zh-CN" sz="2000" b="1" i="1" dirty="0" smtClean="0">
                          <a:latin typeface="Cambria Math" charset="0"/>
                        </a:rPr>
                        <m:t>𝑲</m:t>
                      </m:r>
                    </m:oMath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172" name="TextBox 1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3520" y="3117538"/>
                  <a:ext cx="3226396" cy="40011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2079" t="-7576" b="-257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TextBox 172"/>
                <p:cNvSpPr txBox="1"/>
                <p:nvPr/>
              </p:nvSpPr>
              <p:spPr>
                <a:xfrm>
                  <a:off x="7237062" y="4887283"/>
                  <a:ext cx="131638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charset="0"/>
                          </a:rPr>
                          <m:t>,</m:t>
                        </m:r>
                        <m:r>
                          <a:rPr lang="zh-CN" altLang="en-US" sz="2000" b="0" i="1" smtClean="0"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charset="0"/>
                          </a:rPr>
                          <m:t>≥0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73" name="TextBox 1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7062" y="4887283"/>
                  <a:ext cx="1316386" cy="40011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/>
              <p:cNvSpPr txBox="1"/>
              <p:nvPr/>
            </p:nvSpPr>
            <p:spPr>
              <a:xfrm>
                <a:off x="1452149" y="2539185"/>
                <a:ext cx="9287702" cy="852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/>
                  <a:t>Resource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Membership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Oracle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(</a:t>
                </a:r>
                <a:r>
                  <a:rPr lang="en-US" altLang="zh-CN" sz="2400" b="1" dirty="0" err="1"/>
                  <a:t>ReMEM</a:t>
                </a:r>
                <a:r>
                  <a:rPr lang="en-US" altLang="zh-CN" sz="2400" b="1" dirty="0"/>
                  <a:t>)</a:t>
                </a:r>
                <a:r>
                  <a:rPr lang="en-US" altLang="zh-CN" sz="2400" dirty="0"/>
                  <a:t>: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Given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reservation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vector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dirty="0" smtClean="0"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return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YES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if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dirty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 charset="0"/>
                      </a:rPr>
                      <m:t>∈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𝐾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: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altLang="zh-CN" sz="2400" b="1" i="1" dirty="0" smtClean="0">
                        <a:latin typeface="Cambria Math" charset="0"/>
                      </a:rPr>
                      <m:t>𝑨𝒙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≤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𝒃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,</m:t>
                    </m:r>
                    <m:r>
                      <a:rPr lang="zh-CN" altLang="en-US" sz="2400" b="0" i="1" dirty="0" smtClean="0">
                        <a:latin typeface="Cambria Math" charset="0"/>
                      </a:rPr>
                      <m:t> 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𝒙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≥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𝟎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and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return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NO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otherwise.</a:t>
                </a:r>
                <a:endParaRPr lang="en-US" sz="2400" dirty="0"/>
              </a:p>
            </p:txBody>
          </p:sp>
        </mc:Choice>
        <mc:Fallback xmlns="">
          <p:sp>
            <p:nvSpPr>
              <p:cNvPr id="175" name="TextBox 1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149" y="2539185"/>
                <a:ext cx="9287702" cy="852669"/>
              </a:xfrm>
              <a:prstGeom prst="rect">
                <a:avLst/>
              </a:prstGeom>
              <a:blipFill rotWithShape="0">
                <a:blip r:embed="rId13"/>
                <a:stretch>
                  <a:fillRect l="-984" t="-5755" r="-919" b="-13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716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3|5.7|1.4|0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3|5.7|1.4|0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3|5.7|1.4|0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3|5.7|1.4|0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3|5.7|1.4|0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3|5.7|1.4|0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5081</TotalTime>
  <Words>2514</Words>
  <Application>Microsoft Macintosh PowerPoint</Application>
  <PresentationFormat>Widescreen</PresentationFormat>
  <Paragraphs>416</Paragraphs>
  <Slides>37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52" baseType="lpstr">
      <vt:lpstr>等线</vt:lpstr>
      <vt:lpstr>等线 Light</vt:lpstr>
      <vt:lpstr>Microsoft YaHei</vt:lpstr>
      <vt:lpstr>ＭＳ Ｐゴシック</vt:lpstr>
      <vt:lpstr>ZapfDingbats</vt:lpstr>
      <vt:lpstr>Arial</vt:lpstr>
      <vt:lpstr>Calibri</vt:lpstr>
      <vt:lpstr>Calibri Light</vt:lpstr>
      <vt:lpstr>Cambria Math</vt:lpstr>
      <vt:lpstr>Comic Sans MS</vt:lpstr>
      <vt:lpstr>Courier New</vt:lpstr>
      <vt:lpstr>Times New Roman</vt:lpstr>
      <vt:lpstr>Wingdings</vt:lpstr>
      <vt:lpstr>Office Theme</vt:lpstr>
      <vt:lpstr>Photo Editor Photo</vt:lpstr>
      <vt:lpstr>Toward Flexible, Efficient Smart Cities:  A Network-Application Integration Perspective </vt:lpstr>
      <vt:lpstr>What a Smart City Looks Like</vt:lpstr>
      <vt:lpstr>What is Behind a Smart City?</vt:lpstr>
      <vt:lpstr>PowerPoint Presentation</vt:lpstr>
      <vt:lpstr>Issues of Current Network Architecture </vt:lpstr>
      <vt:lpstr>Our Approach: Network-Application Integration</vt:lpstr>
      <vt:lpstr>Roadmap</vt:lpstr>
      <vt:lpstr>Fairy Tale in Network</vt:lpstr>
      <vt:lpstr>Simple Reservation Interface as a Resource Membership Oracle</vt:lpstr>
      <vt:lpstr>Optimization via Membership Oracle: Problem Definition</vt:lpstr>
      <vt:lpstr>Optimization via Membership Oracle: Roadmap</vt:lpstr>
      <vt:lpstr>From ReMEM to ReSEP: Basic Idea</vt:lpstr>
      <vt:lpstr>From ReSEP to ReOPT</vt:lpstr>
      <vt:lpstr>Putting Things Together</vt:lpstr>
      <vt:lpstr>Performance Evaluation</vt:lpstr>
      <vt:lpstr>Efficiency and Scalability of BoxOpt</vt:lpstr>
      <vt:lpstr>Efficiency Breakdown: from ReMEM to ReSEP</vt:lpstr>
      <vt:lpstr>Summary</vt:lpstr>
      <vt:lpstr>Roadmap</vt:lpstr>
      <vt:lpstr>Strawman: Application Layer Traffic Optimization Protocol </vt:lpstr>
      <vt:lpstr>One-Big-Switch Abstraction: Ambiguity</vt:lpstr>
      <vt:lpstr>Mercator Resource Abstraction</vt:lpstr>
      <vt:lpstr>Resource Abstraction: Accuracy</vt:lpstr>
      <vt:lpstr>Resource Abstraction: Privacy Concern</vt:lpstr>
      <vt:lpstr>Mercator: Key Components</vt:lpstr>
      <vt:lpstr>Resource Abstraction Obfuscating Protocol: Example</vt:lpstr>
      <vt:lpstr>Mercator: Key Components</vt:lpstr>
      <vt:lpstr>Mercator: Putting Pieces Together</vt:lpstr>
      <vt:lpstr>Benefits of Mercator</vt:lpstr>
      <vt:lpstr>Benefits of Mercator</vt:lpstr>
      <vt:lpstr>Efficiency of Resource Abstraction Obfuscating</vt:lpstr>
      <vt:lpstr>Summary</vt:lpstr>
      <vt:lpstr>Roadmap</vt:lpstr>
      <vt:lpstr>Control Model: Abstract AS as Virtual Switch</vt:lpstr>
      <vt:lpstr>Control Model: Control SDI Network</vt:lpstr>
      <vt:lpstr>What We Have Accomplished</vt:lpstr>
      <vt:lpstr>Many Open Questions Awaits for Us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Scaling Network Verification to Large Networks: Progress and Opportunities </dc:title>
  <dc:creator>Microsoft Office User</dc:creator>
  <cp:lastModifiedBy>Microsoft Office User</cp:lastModifiedBy>
  <cp:revision>218</cp:revision>
  <dcterms:created xsi:type="dcterms:W3CDTF">2021-11-26T09:40:16Z</dcterms:created>
  <dcterms:modified xsi:type="dcterms:W3CDTF">2021-12-03T07:59:19Z</dcterms:modified>
</cp:coreProperties>
</file>